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9" r:id="rId2"/>
  </p:sldMasterIdLst>
  <p:notesMasterIdLst>
    <p:notesMasterId r:id="rId28"/>
  </p:notesMasterIdLst>
  <p:sldIdLst>
    <p:sldId id="257" r:id="rId3"/>
    <p:sldId id="318" r:id="rId4"/>
    <p:sldId id="297" r:id="rId5"/>
    <p:sldId id="298" r:id="rId6"/>
    <p:sldId id="319" r:id="rId7"/>
    <p:sldId id="326" r:id="rId8"/>
    <p:sldId id="325" r:id="rId9"/>
    <p:sldId id="320" r:id="rId10"/>
    <p:sldId id="327" r:id="rId11"/>
    <p:sldId id="321" r:id="rId12"/>
    <p:sldId id="328" r:id="rId13"/>
    <p:sldId id="331" r:id="rId14"/>
    <p:sldId id="329" r:id="rId15"/>
    <p:sldId id="335" r:id="rId16"/>
    <p:sldId id="332" r:id="rId17"/>
    <p:sldId id="324" r:id="rId18"/>
    <p:sldId id="330" r:id="rId19"/>
    <p:sldId id="322" r:id="rId20"/>
    <p:sldId id="337" r:id="rId21"/>
    <p:sldId id="339" r:id="rId22"/>
    <p:sldId id="340" r:id="rId23"/>
    <p:sldId id="336" r:id="rId24"/>
    <p:sldId id="323" r:id="rId25"/>
    <p:sldId id="341" r:id="rId26"/>
    <p:sldId id="342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787DB8D-7074-4E38-BF60-1765CE8BDEF4}">
          <p14:sldIdLst>
            <p14:sldId id="257"/>
            <p14:sldId id="318"/>
          </p14:sldIdLst>
        </p14:section>
        <p14:section name="개요" id="{4E9B49DB-F98A-47EB-A0D5-76B763438370}">
          <p14:sldIdLst>
            <p14:sldId id="297"/>
            <p14:sldId id="298"/>
            <p14:sldId id="319"/>
            <p14:sldId id="326"/>
            <p14:sldId id="325"/>
            <p14:sldId id="320"/>
            <p14:sldId id="327"/>
            <p14:sldId id="321"/>
            <p14:sldId id="328"/>
            <p14:sldId id="331"/>
            <p14:sldId id="329"/>
            <p14:sldId id="335"/>
            <p14:sldId id="332"/>
            <p14:sldId id="324"/>
            <p14:sldId id="330"/>
            <p14:sldId id="322"/>
            <p14:sldId id="337"/>
            <p14:sldId id="339"/>
            <p14:sldId id="340"/>
            <p14:sldId id="336"/>
            <p14:sldId id="323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515D"/>
    <a:srgbClr val="4E5156"/>
    <a:srgbClr val="A49C8A"/>
    <a:srgbClr val="6A6428"/>
    <a:srgbClr val="CBAC8F"/>
    <a:srgbClr val="65FFFF"/>
    <a:srgbClr val="66FEFF"/>
    <a:srgbClr val="FFD700"/>
    <a:srgbClr val="D6DCE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>
            <p:ph idx="1"/>
          </p:nvPr>
        </p:nvSpPr>
        <p:spPr>
          <a:xfrm>
            <a:off x="838200" y="1080000"/>
            <a:ext cx="10515600" cy="5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68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30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467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7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>
            <p:ph idx="1"/>
          </p:nvPr>
        </p:nvSpPr>
        <p:spPr>
          <a:xfrm>
            <a:off x="838200" y="1080000"/>
            <a:ext cx="10515600" cy="5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8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7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6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178287"/>
            <a:ext cx="5181600" cy="499867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178287"/>
            <a:ext cx="5181600" cy="499867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54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63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9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16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80000"/>
            <a:ext cx="10515600" cy="509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208972"/>
            <a:ext cx="10515600" cy="496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40A20-7095-4774-BD97-9905E5190DA6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4FE-F15E-43E8-9D4F-7A08A8B5FA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80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3" Type="http://schemas.microsoft.com/office/2007/relationships/hdphoto" Target="../media/hdphoto4.wdp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microsoft.com/office/2007/relationships/hdphoto" Target="../media/hdphoto6.wdp"/><Relationship Id="rId5" Type="http://schemas.microsoft.com/office/2007/relationships/hdphoto" Target="../media/hdphoto5.wdp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1420" y="2447473"/>
            <a:ext cx="4729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DTD</a:t>
            </a:r>
            <a:endParaRPr lang="ko-KR" altLang="en-US" sz="72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80136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기획서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7387" y="474345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2020. 8. 16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미사일 계열 무기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유도 미사일</a:t>
            </a:r>
            <a:endParaRPr lang="en-US" altLang="ko-KR" dirty="0" smtClean="0"/>
          </a:p>
          <a:p>
            <a:pPr lvl="1"/>
            <a:r>
              <a:rPr lang="ko-KR" altLang="en-US" dirty="0"/>
              <a:t>디자인 방향</a:t>
            </a:r>
            <a:endParaRPr lang="en-US" altLang="ko-KR" dirty="0"/>
          </a:p>
          <a:p>
            <a:pPr lvl="2"/>
            <a:r>
              <a:rPr lang="ko-KR" altLang="en-US" dirty="0" smtClean="0"/>
              <a:t>유도 미사일을 쏘는 미사일 </a:t>
            </a:r>
            <a:r>
              <a:rPr lang="ko-KR" altLang="en-US" dirty="0" err="1" smtClean="0"/>
              <a:t>터렛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몸체 왼쪽은 레이저 탐지기가 달려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몸체 오른쪽은 미사일 발사대가 달려 있음</a:t>
            </a:r>
            <a:endParaRPr lang="en-US" altLang="ko-KR" dirty="0" smtClean="0"/>
          </a:p>
          <a:p>
            <a:pPr lvl="3"/>
            <a:r>
              <a:rPr lang="ko-KR" altLang="en-US" dirty="0"/>
              <a:t>빨간색의 </a:t>
            </a:r>
            <a:r>
              <a:rPr lang="ko-KR" altLang="en-US" dirty="0" smtClean="0"/>
              <a:t>미사일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개가 </a:t>
            </a:r>
            <a:r>
              <a:rPr lang="ko-KR" altLang="en-US" dirty="0"/>
              <a:t>앞부분이 살짝 보이게 장착되어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몸체는 국방색 바탕으로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ko-KR" altLang="en-US" dirty="0" smtClean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px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총 크기 </a:t>
            </a:r>
            <a:r>
              <a:rPr lang="en-US" altLang="ko-KR" dirty="0"/>
              <a:t>: </a:t>
            </a:r>
            <a:r>
              <a:rPr lang="en-US" altLang="ko-KR" dirty="0" smtClean="0"/>
              <a:t>600*340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75929" y="4634685"/>
            <a:ext cx="720000" cy="12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다리꼴 6"/>
          <p:cNvSpPr/>
          <p:nvPr/>
        </p:nvSpPr>
        <p:spPr>
          <a:xfrm>
            <a:off x="2315929" y="5894685"/>
            <a:ext cx="1440000" cy="540000"/>
          </a:xfrm>
          <a:prstGeom prst="trapezoid">
            <a:avLst/>
          </a:prstGeom>
          <a:solidFill>
            <a:srgbClr val="76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74700" y="633730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예시 이미지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2006600" y="3937799"/>
            <a:ext cx="2160000" cy="12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62" y="4140200"/>
            <a:ext cx="2265734" cy="1124008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830002" y="4911934"/>
            <a:ext cx="444543" cy="44454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783309" y="998060"/>
            <a:ext cx="2224870" cy="2662490"/>
            <a:chOff x="1783309" y="998060"/>
            <a:chExt cx="2224870" cy="266249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2623063" y="998060"/>
              <a:ext cx="568239" cy="88152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3309" y="1432118"/>
              <a:ext cx="2201182" cy="80895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빗면 1"/>
            <p:cNvSpPr/>
            <p:nvPr/>
          </p:nvSpPr>
          <p:spPr>
            <a:xfrm>
              <a:off x="2052050" y="1432118"/>
              <a:ext cx="1802400" cy="808955"/>
            </a:xfrm>
            <a:prstGeom prst="bevel">
              <a:avLst>
                <a:gd name="adj" fmla="val 20727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733800" y="1595611"/>
              <a:ext cx="85898" cy="20938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736668" y="1860550"/>
              <a:ext cx="85898" cy="20938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3790754" y="1593879"/>
              <a:ext cx="193664" cy="22856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/>
            <p:nvPr/>
          </p:nvSpPr>
          <p:spPr>
            <a:xfrm rot="5400000">
              <a:off x="3797066" y="1847557"/>
              <a:ext cx="193664" cy="22856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직접 액세스 저장소 27"/>
            <p:cNvSpPr/>
            <p:nvPr/>
          </p:nvSpPr>
          <p:spPr>
            <a:xfrm>
              <a:off x="3180164" y="1066535"/>
              <a:ext cx="63193" cy="251516"/>
            </a:xfrm>
            <a:prstGeom prst="flowChartMagneticDrum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44" y="3950499"/>
            <a:ext cx="730288" cy="2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5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미사일 계열 무기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박격포</a:t>
            </a:r>
            <a:endParaRPr lang="en-US" altLang="ko-KR" dirty="0" smtClean="0"/>
          </a:p>
          <a:p>
            <a:pPr lvl="1"/>
            <a:r>
              <a:rPr lang="ko-KR" altLang="en-US" dirty="0"/>
              <a:t>디자인 방향</a:t>
            </a:r>
            <a:endParaRPr lang="en-US" altLang="ko-KR" dirty="0"/>
          </a:p>
          <a:p>
            <a:pPr lvl="2"/>
            <a:r>
              <a:rPr lang="ko-KR" altLang="en-US" dirty="0" smtClean="0"/>
              <a:t>폭탄을 발사하는 </a:t>
            </a:r>
            <a:r>
              <a:rPr lang="ko-KR" altLang="en-US" dirty="0" err="1" smtClean="0"/>
              <a:t>정통형</a:t>
            </a:r>
            <a:r>
              <a:rPr lang="ko-KR" altLang="en-US" dirty="0" smtClean="0"/>
              <a:t> 포대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단으로 된 거대한 </a:t>
            </a:r>
            <a:r>
              <a:rPr lang="ko-KR" altLang="en-US" dirty="0" err="1" smtClean="0"/>
              <a:t>주포로</a:t>
            </a:r>
            <a:r>
              <a:rPr lang="ko-KR" altLang="en-US" dirty="0" smtClean="0"/>
              <a:t> 포격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몸체는 </a:t>
            </a:r>
            <a:r>
              <a:rPr lang="ko-KR" altLang="en-US" dirty="0"/>
              <a:t>국방색 바탕으로 구성</a:t>
            </a:r>
            <a:endParaRPr lang="en-US" altLang="ko-KR" dirty="0"/>
          </a:p>
          <a:p>
            <a:pPr lvl="1"/>
            <a:r>
              <a:rPr lang="ko-KR" altLang="en-US" dirty="0" smtClean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px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총 크기 </a:t>
            </a:r>
            <a:r>
              <a:rPr lang="en-US" altLang="ko-KR" dirty="0"/>
              <a:t>: </a:t>
            </a:r>
            <a:r>
              <a:rPr lang="en-US" altLang="ko-KR" dirty="0" smtClean="0"/>
              <a:t>900*300</a:t>
            </a:r>
          </a:p>
          <a:p>
            <a:pPr lvl="2"/>
            <a:r>
              <a:rPr lang="ko-KR" altLang="en-US" dirty="0" smtClean="0"/>
              <a:t>포신 길이 </a:t>
            </a:r>
            <a:r>
              <a:rPr lang="en-US" altLang="ko-KR" dirty="0" smtClean="0"/>
              <a:t>: 300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51966" y="1860550"/>
            <a:ext cx="720000" cy="12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/>
          <p:cNvSpPr/>
          <p:nvPr/>
        </p:nvSpPr>
        <p:spPr>
          <a:xfrm>
            <a:off x="2191966" y="3120550"/>
            <a:ext cx="1440000" cy="540000"/>
          </a:xfrm>
          <a:prstGeom prst="trapezoid">
            <a:avLst/>
          </a:prstGeom>
          <a:solidFill>
            <a:srgbClr val="76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75929" y="4634685"/>
            <a:ext cx="720000" cy="12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>
            <a:off x="2315929" y="5894685"/>
            <a:ext cx="1440000" cy="540000"/>
          </a:xfrm>
          <a:prstGeom prst="trapezoid">
            <a:avLst/>
          </a:prstGeom>
          <a:solidFill>
            <a:srgbClr val="76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4700" y="633730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예시 이미지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264872" y="1441595"/>
            <a:ext cx="1294185" cy="80895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06600" y="3937799"/>
            <a:ext cx="3240000" cy="10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89694" y="1938342"/>
            <a:ext cx="444543" cy="44454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59057" y="1691500"/>
            <a:ext cx="895541" cy="3381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453316" y="1744275"/>
            <a:ext cx="895541" cy="2325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30530" r="55602" b="34610"/>
          <a:stretch/>
        </p:blipFill>
        <p:spPr>
          <a:xfrm>
            <a:off x="1825787" y="3892739"/>
            <a:ext cx="2298079" cy="142016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9" t="30530" r="4278" b="34610"/>
          <a:stretch/>
        </p:blipFill>
        <p:spPr>
          <a:xfrm>
            <a:off x="4123866" y="3892739"/>
            <a:ext cx="1175722" cy="1420163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830002" y="4911934"/>
            <a:ext cx="444543" cy="44454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3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투사체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75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그림 10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227874" y="1267887"/>
            <a:ext cx="412771" cy="21901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투사체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무기 종류 별 투사체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]</a:t>
            </a:r>
            <a:r>
              <a:rPr lang="ko-KR" altLang="en-US" dirty="0" smtClean="0"/>
              <a:t>는 연사 시 자연스럽게 반복하기 위해 필요한 </a:t>
            </a:r>
            <a:r>
              <a:rPr lang="ko-KR" altLang="en-US" dirty="0" err="1" smtClean="0"/>
              <a:t>이펙트</a:t>
            </a:r>
            <a:r>
              <a:rPr lang="ko-KR" altLang="en-US" dirty="0" smtClean="0"/>
              <a:t> 수를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피격판정 범위는 투사체 크기와 동일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-6185" r="49368" b="-1"/>
          <a:stretch/>
        </p:blipFill>
        <p:spPr>
          <a:xfrm>
            <a:off x="1763508" y="2706423"/>
            <a:ext cx="482298" cy="2832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25300" t="-6185" r="49368" b="-1"/>
          <a:stretch/>
        </p:blipFill>
        <p:spPr>
          <a:xfrm>
            <a:off x="2004657" y="2706423"/>
            <a:ext cx="2101440" cy="28321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2209985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552059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94133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236207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78281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920355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881587" y="1317554"/>
            <a:ext cx="946882" cy="626602"/>
            <a:chOff x="2076450" y="1492250"/>
            <a:chExt cx="3276600" cy="2168300"/>
          </a:xfrm>
        </p:grpSpPr>
        <p:sp>
          <p:nvSpPr>
            <p:cNvPr id="44" name="직사각형 43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다리꼴 44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2819" y="2031836"/>
            <a:ext cx="1088900" cy="575750"/>
            <a:chOff x="1036032" y="1377950"/>
            <a:chExt cx="4317018" cy="2282600"/>
          </a:xfrm>
        </p:grpSpPr>
        <p:sp>
          <p:nvSpPr>
            <p:cNvPr id="50" name="직사각형 49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다리꼴 50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727450" y="1556139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727450" y="1830392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727450" y="169326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787900" y="1492250"/>
              <a:ext cx="393700" cy="533400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36032" y="1377950"/>
              <a:ext cx="1040417" cy="82549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연결선 58"/>
          <p:cNvCxnSpPr/>
          <p:nvPr/>
        </p:nvCxnSpPr>
        <p:spPr>
          <a:xfrm>
            <a:off x="2097608" y="2028916"/>
            <a:ext cx="182848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192674" y="2124983"/>
            <a:ext cx="196882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284957" y="2233308"/>
            <a:ext cx="199849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669815" y="2751769"/>
            <a:ext cx="1129409" cy="582959"/>
            <a:chOff x="1042095" y="1432118"/>
            <a:chExt cx="4317305" cy="2228432"/>
          </a:xfrm>
        </p:grpSpPr>
        <p:sp>
          <p:nvSpPr>
            <p:cNvPr id="85" name="사다리꼴 84"/>
            <p:cNvSpPr/>
            <p:nvPr/>
          </p:nvSpPr>
          <p:spPr>
            <a:xfrm rot="10800000">
              <a:off x="3161799" y="1764860"/>
              <a:ext cx="2191251" cy="241738"/>
            </a:xfrm>
            <a:prstGeom prst="trapezoid">
              <a:avLst>
                <a:gd name="adj" fmla="val 45306"/>
              </a:avLst>
            </a:prstGeom>
            <a:solidFill>
              <a:srgbClr val="27272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다리꼴 86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2076450" y="1664088"/>
              <a:ext cx="1651000" cy="36156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727450" y="1664088"/>
              <a:ext cx="1625600" cy="1079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733800" y="1772039"/>
              <a:ext cx="1619250" cy="57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283200" y="1664088"/>
              <a:ext cx="76200" cy="1586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042095" y="1432118"/>
              <a:ext cx="1040417" cy="825499"/>
            </a:xfrm>
            <a:prstGeom prst="rect">
              <a:avLst/>
            </a:prstGeom>
            <a:solidFill>
              <a:srgbClr val="D6DC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042095" y="1624653"/>
              <a:ext cx="858419" cy="4762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2095500" y="1466850"/>
              <a:ext cx="381000" cy="203200"/>
            </a:xfrm>
            <a:custGeom>
              <a:avLst/>
              <a:gdLst>
                <a:gd name="connsiteX0" fmla="*/ 0 w 381000"/>
                <a:gd name="connsiteY0" fmla="*/ 0 h 203200"/>
                <a:gd name="connsiteX1" fmla="*/ 120650 w 381000"/>
                <a:gd name="connsiteY1" fmla="*/ 44450 h 203200"/>
                <a:gd name="connsiteX2" fmla="*/ 171450 w 381000"/>
                <a:gd name="connsiteY2" fmla="*/ 63500 h 203200"/>
                <a:gd name="connsiteX3" fmla="*/ 203200 w 381000"/>
                <a:gd name="connsiteY3" fmla="*/ 76200 h 203200"/>
                <a:gd name="connsiteX4" fmla="*/ 228600 w 381000"/>
                <a:gd name="connsiteY4" fmla="*/ 88900 h 203200"/>
                <a:gd name="connsiteX5" fmla="*/ 247650 w 381000"/>
                <a:gd name="connsiteY5" fmla="*/ 95250 h 203200"/>
                <a:gd name="connsiteX6" fmla="*/ 279400 w 381000"/>
                <a:gd name="connsiteY6" fmla="*/ 107950 h 203200"/>
                <a:gd name="connsiteX7" fmla="*/ 336550 w 381000"/>
                <a:gd name="connsiteY7" fmla="*/ 127000 h 203200"/>
                <a:gd name="connsiteX8" fmla="*/ 355600 w 381000"/>
                <a:gd name="connsiteY8" fmla="*/ 171450 h 203200"/>
                <a:gd name="connsiteX9" fmla="*/ 381000 w 381000"/>
                <a:gd name="connsiteY9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203200">
                  <a:moveTo>
                    <a:pt x="0" y="0"/>
                  </a:moveTo>
                  <a:cubicBezTo>
                    <a:pt x="67411" y="26964"/>
                    <a:pt x="3224" y="1749"/>
                    <a:pt x="120650" y="44450"/>
                  </a:cubicBezTo>
                  <a:cubicBezTo>
                    <a:pt x="137646" y="50630"/>
                    <a:pt x="154571" y="57008"/>
                    <a:pt x="171450" y="63500"/>
                  </a:cubicBezTo>
                  <a:cubicBezTo>
                    <a:pt x="182089" y="67592"/>
                    <a:pt x="193005" y="71102"/>
                    <a:pt x="203200" y="76200"/>
                  </a:cubicBezTo>
                  <a:cubicBezTo>
                    <a:pt x="211667" y="80433"/>
                    <a:pt x="219899" y="85171"/>
                    <a:pt x="228600" y="88900"/>
                  </a:cubicBezTo>
                  <a:cubicBezTo>
                    <a:pt x="234752" y="91537"/>
                    <a:pt x="241383" y="92900"/>
                    <a:pt x="247650" y="95250"/>
                  </a:cubicBezTo>
                  <a:cubicBezTo>
                    <a:pt x="258323" y="99252"/>
                    <a:pt x="268984" y="103321"/>
                    <a:pt x="279400" y="107950"/>
                  </a:cubicBezTo>
                  <a:cubicBezTo>
                    <a:pt x="322420" y="127070"/>
                    <a:pt x="286434" y="116977"/>
                    <a:pt x="336550" y="127000"/>
                  </a:cubicBezTo>
                  <a:cubicBezTo>
                    <a:pt x="346980" y="168719"/>
                    <a:pt x="336110" y="137342"/>
                    <a:pt x="355600" y="171450"/>
                  </a:cubicBezTo>
                  <a:cubicBezTo>
                    <a:pt x="373380" y="202565"/>
                    <a:pt x="358352" y="191876"/>
                    <a:pt x="381000" y="2032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2076450" y="1600200"/>
              <a:ext cx="260350" cy="58183"/>
            </a:xfrm>
            <a:custGeom>
              <a:avLst/>
              <a:gdLst>
                <a:gd name="connsiteX0" fmla="*/ 0 w 260350"/>
                <a:gd name="connsiteY0" fmla="*/ 0 h 58183"/>
                <a:gd name="connsiteX1" fmla="*/ 152400 w 260350"/>
                <a:gd name="connsiteY1" fmla="*/ 25400 h 58183"/>
                <a:gd name="connsiteX2" fmla="*/ 184150 w 260350"/>
                <a:gd name="connsiteY2" fmla="*/ 31750 h 58183"/>
                <a:gd name="connsiteX3" fmla="*/ 215900 w 260350"/>
                <a:gd name="connsiteY3" fmla="*/ 44450 h 58183"/>
                <a:gd name="connsiteX4" fmla="*/ 234950 w 260350"/>
                <a:gd name="connsiteY4" fmla="*/ 57150 h 58183"/>
                <a:gd name="connsiteX5" fmla="*/ 260350 w 260350"/>
                <a:gd name="connsiteY5" fmla="*/ 57150 h 5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50" h="58183">
                  <a:moveTo>
                    <a:pt x="0" y="0"/>
                  </a:moveTo>
                  <a:cubicBezTo>
                    <a:pt x="173559" y="20419"/>
                    <a:pt x="51718" y="229"/>
                    <a:pt x="152400" y="25400"/>
                  </a:cubicBezTo>
                  <a:cubicBezTo>
                    <a:pt x="162871" y="28018"/>
                    <a:pt x="173812" y="28649"/>
                    <a:pt x="184150" y="31750"/>
                  </a:cubicBezTo>
                  <a:cubicBezTo>
                    <a:pt x="195068" y="35025"/>
                    <a:pt x="205705" y="39352"/>
                    <a:pt x="215900" y="44450"/>
                  </a:cubicBezTo>
                  <a:cubicBezTo>
                    <a:pt x="222726" y="47863"/>
                    <a:pt x="227612" y="55053"/>
                    <a:pt x="234950" y="57150"/>
                  </a:cubicBezTo>
                  <a:cubicBezTo>
                    <a:pt x="243091" y="59476"/>
                    <a:pt x="251883" y="57150"/>
                    <a:pt x="260350" y="5715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2082800" y="2032000"/>
              <a:ext cx="355600" cy="190500"/>
            </a:xfrm>
            <a:custGeom>
              <a:avLst/>
              <a:gdLst>
                <a:gd name="connsiteX0" fmla="*/ 0 w 355600"/>
                <a:gd name="connsiteY0" fmla="*/ 190500 h 190500"/>
                <a:gd name="connsiteX1" fmla="*/ 31750 w 355600"/>
                <a:gd name="connsiteY1" fmla="*/ 184150 h 190500"/>
                <a:gd name="connsiteX2" fmla="*/ 76200 w 355600"/>
                <a:gd name="connsiteY2" fmla="*/ 165100 h 190500"/>
                <a:gd name="connsiteX3" fmla="*/ 139700 w 355600"/>
                <a:gd name="connsiteY3" fmla="*/ 152400 h 190500"/>
                <a:gd name="connsiteX4" fmla="*/ 165100 w 355600"/>
                <a:gd name="connsiteY4" fmla="*/ 139700 h 190500"/>
                <a:gd name="connsiteX5" fmla="*/ 215900 w 355600"/>
                <a:gd name="connsiteY5" fmla="*/ 120650 h 190500"/>
                <a:gd name="connsiteX6" fmla="*/ 228600 w 355600"/>
                <a:gd name="connsiteY6" fmla="*/ 95250 h 190500"/>
                <a:gd name="connsiteX7" fmla="*/ 247650 w 355600"/>
                <a:gd name="connsiteY7" fmla="*/ 88900 h 190500"/>
                <a:gd name="connsiteX8" fmla="*/ 260350 w 355600"/>
                <a:gd name="connsiteY8" fmla="*/ 63500 h 190500"/>
                <a:gd name="connsiteX9" fmla="*/ 304800 w 355600"/>
                <a:gd name="connsiteY9" fmla="*/ 44450 h 190500"/>
                <a:gd name="connsiteX10" fmla="*/ 336550 w 355600"/>
                <a:gd name="connsiteY10" fmla="*/ 12700 h 190500"/>
                <a:gd name="connsiteX11" fmla="*/ 355600 w 355600"/>
                <a:gd name="connsiteY1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00" h="190500">
                  <a:moveTo>
                    <a:pt x="0" y="190500"/>
                  </a:moveTo>
                  <a:cubicBezTo>
                    <a:pt x="10583" y="188383"/>
                    <a:pt x="21511" y="187563"/>
                    <a:pt x="31750" y="184150"/>
                  </a:cubicBezTo>
                  <a:cubicBezTo>
                    <a:pt x="74500" y="169900"/>
                    <a:pt x="40135" y="173423"/>
                    <a:pt x="76200" y="165100"/>
                  </a:cubicBezTo>
                  <a:cubicBezTo>
                    <a:pt x="97233" y="160246"/>
                    <a:pt x="118533" y="156633"/>
                    <a:pt x="139700" y="152400"/>
                  </a:cubicBezTo>
                  <a:cubicBezTo>
                    <a:pt x="148167" y="148167"/>
                    <a:pt x="156450" y="143545"/>
                    <a:pt x="165100" y="139700"/>
                  </a:cubicBezTo>
                  <a:cubicBezTo>
                    <a:pt x="187879" y="129576"/>
                    <a:pt x="194954" y="127632"/>
                    <a:pt x="215900" y="120650"/>
                  </a:cubicBezTo>
                  <a:cubicBezTo>
                    <a:pt x="220133" y="112183"/>
                    <a:pt x="221907" y="101943"/>
                    <a:pt x="228600" y="95250"/>
                  </a:cubicBezTo>
                  <a:cubicBezTo>
                    <a:pt x="233333" y="90517"/>
                    <a:pt x="242917" y="93633"/>
                    <a:pt x="247650" y="88900"/>
                  </a:cubicBezTo>
                  <a:cubicBezTo>
                    <a:pt x="254343" y="82207"/>
                    <a:pt x="254290" y="70772"/>
                    <a:pt x="260350" y="63500"/>
                  </a:cubicBezTo>
                  <a:cubicBezTo>
                    <a:pt x="271890" y="49652"/>
                    <a:pt x="288888" y="48428"/>
                    <a:pt x="304800" y="44450"/>
                  </a:cubicBezTo>
                  <a:cubicBezTo>
                    <a:pt x="324898" y="4254"/>
                    <a:pt x="305405" y="28272"/>
                    <a:pt x="336550" y="12700"/>
                  </a:cubicBezTo>
                  <a:cubicBezTo>
                    <a:pt x="343376" y="9287"/>
                    <a:pt x="355600" y="0"/>
                    <a:pt x="355600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2070100" y="2044568"/>
              <a:ext cx="203200" cy="95382"/>
            </a:xfrm>
            <a:custGeom>
              <a:avLst/>
              <a:gdLst>
                <a:gd name="connsiteX0" fmla="*/ 0 w 203200"/>
                <a:gd name="connsiteY0" fmla="*/ 95382 h 95382"/>
                <a:gd name="connsiteX1" fmla="*/ 63500 w 203200"/>
                <a:gd name="connsiteY1" fmla="*/ 76332 h 95382"/>
                <a:gd name="connsiteX2" fmla="*/ 82550 w 203200"/>
                <a:gd name="connsiteY2" fmla="*/ 63632 h 95382"/>
                <a:gd name="connsiteX3" fmla="*/ 101600 w 203200"/>
                <a:gd name="connsiteY3" fmla="*/ 57282 h 95382"/>
                <a:gd name="connsiteX4" fmla="*/ 127000 w 203200"/>
                <a:gd name="connsiteY4" fmla="*/ 44582 h 95382"/>
                <a:gd name="connsiteX5" fmla="*/ 171450 w 203200"/>
                <a:gd name="connsiteY5" fmla="*/ 12832 h 95382"/>
                <a:gd name="connsiteX6" fmla="*/ 203200 w 203200"/>
                <a:gd name="connsiteY6" fmla="*/ 132 h 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200" h="95382">
                  <a:moveTo>
                    <a:pt x="0" y="95382"/>
                  </a:moveTo>
                  <a:cubicBezTo>
                    <a:pt x="29743" y="89433"/>
                    <a:pt x="35653" y="90256"/>
                    <a:pt x="63500" y="76332"/>
                  </a:cubicBezTo>
                  <a:cubicBezTo>
                    <a:pt x="70326" y="72919"/>
                    <a:pt x="75724" y="67045"/>
                    <a:pt x="82550" y="63632"/>
                  </a:cubicBezTo>
                  <a:cubicBezTo>
                    <a:pt x="88537" y="60639"/>
                    <a:pt x="95448" y="59919"/>
                    <a:pt x="101600" y="57282"/>
                  </a:cubicBezTo>
                  <a:cubicBezTo>
                    <a:pt x="110301" y="53553"/>
                    <a:pt x="118533" y="48815"/>
                    <a:pt x="127000" y="44582"/>
                  </a:cubicBezTo>
                  <a:cubicBezTo>
                    <a:pt x="148623" y="12147"/>
                    <a:pt x="128731" y="34192"/>
                    <a:pt x="171450" y="12832"/>
                  </a:cubicBezTo>
                  <a:cubicBezTo>
                    <a:pt x="201546" y="-2216"/>
                    <a:pt x="178695" y="132"/>
                    <a:pt x="203200" y="132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2095500" y="1536700"/>
              <a:ext cx="330200" cy="120650"/>
            </a:xfrm>
            <a:custGeom>
              <a:avLst/>
              <a:gdLst>
                <a:gd name="connsiteX0" fmla="*/ 0 w 330200"/>
                <a:gd name="connsiteY0" fmla="*/ 0 h 120650"/>
                <a:gd name="connsiteX1" fmla="*/ 177800 w 330200"/>
                <a:gd name="connsiteY1" fmla="*/ 12700 h 120650"/>
                <a:gd name="connsiteX2" fmla="*/ 190500 w 330200"/>
                <a:gd name="connsiteY2" fmla="*/ 38100 h 120650"/>
                <a:gd name="connsiteX3" fmla="*/ 209550 w 330200"/>
                <a:gd name="connsiteY3" fmla="*/ 44450 h 120650"/>
                <a:gd name="connsiteX4" fmla="*/ 234950 w 330200"/>
                <a:gd name="connsiteY4" fmla="*/ 57150 h 120650"/>
                <a:gd name="connsiteX5" fmla="*/ 254000 w 330200"/>
                <a:gd name="connsiteY5" fmla="*/ 69850 h 120650"/>
                <a:gd name="connsiteX6" fmla="*/ 279400 w 330200"/>
                <a:gd name="connsiteY6" fmla="*/ 76200 h 120650"/>
                <a:gd name="connsiteX7" fmla="*/ 317500 w 330200"/>
                <a:gd name="connsiteY7" fmla="*/ 101600 h 120650"/>
                <a:gd name="connsiteX8" fmla="*/ 330200 w 330200"/>
                <a:gd name="connsiteY8" fmla="*/ 12065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00" h="120650">
                  <a:moveTo>
                    <a:pt x="0" y="0"/>
                  </a:moveTo>
                  <a:cubicBezTo>
                    <a:pt x="59267" y="4233"/>
                    <a:pt x="119536" y="1047"/>
                    <a:pt x="177800" y="12700"/>
                  </a:cubicBezTo>
                  <a:cubicBezTo>
                    <a:pt x="187082" y="14556"/>
                    <a:pt x="183807" y="31407"/>
                    <a:pt x="190500" y="38100"/>
                  </a:cubicBezTo>
                  <a:cubicBezTo>
                    <a:pt x="195233" y="42833"/>
                    <a:pt x="203398" y="41813"/>
                    <a:pt x="209550" y="44450"/>
                  </a:cubicBezTo>
                  <a:cubicBezTo>
                    <a:pt x="218251" y="48179"/>
                    <a:pt x="226731" y="52454"/>
                    <a:pt x="234950" y="57150"/>
                  </a:cubicBezTo>
                  <a:cubicBezTo>
                    <a:pt x="241576" y="60936"/>
                    <a:pt x="246985" y="66844"/>
                    <a:pt x="254000" y="69850"/>
                  </a:cubicBezTo>
                  <a:cubicBezTo>
                    <a:pt x="262022" y="73288"/>
                    <a:pt x="270933" y="74083"/>
                    <a:pt x="279400" y="76200"/>
                  </a:cubicBezTo>
                  <a:cubicBezTo>
                    <a:pt x="292100" y="84667"/>
                    <a:pt x="309033" y="88900"/>
                    <a:pt x="317500" y="101600"/>
                  </a:cubicBezTo>
                  <a:lnTo>
                    <a:pt x="330200" y="120650"/>
                  </a:ln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2103066" y="2025648"/>
              <a:ext cx="103896" cy="50800"/>
            </a:xfrm>
            <a:custGeom>
              <a:avLst/>
              <a:gdLst>
                <a:gd name="connsiteX0" fmla="*/ 0 w 103896"/>
                <a:gd name="connsiteY0" fmla="*/ 50800 h 50800"/>
                <a:gd name="connsiteX1" fmla="*/ 57150 w 103896"/>
                <a:gd name="connsiteY1" fmla="*/ 31750 h 50800"/>
                <a:gd name="connsiteX2" fmla="*/ 101600 w 103896"/>
                <a:gd name="connsiteY2" fmla="*/ 19050 h 50800"/>
                <a:gd name="connsiteX3" fmla="*/ 101600 w 103896"/>
                <a:gd name="connsiteY3" fmla="*/ 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96" h="50800">
                  <a:moveTo>
                    <a:pt x="0" y="50800"/>
                  </a:moveTo>
                  <a:cubicBezTo>
                    <a:pt x="74338" y="35932"/>
                    <a:pt x="-7115" y="55119"/>
                    <a:pt x="57150" y="31750"/>
                  </a:cubicBezTo>
                  <a:cubicBezTo>
                    <a:pt x="71632" y="26484"/>
                    <a:pt x="89061" y="28007"/>
                    <a:pt x="101600" y="19050"/>
                  </a:cubicBezTo>
                  <a:cubicBezTo>
                    <a:pt x="106767" y="15359"/>
                    <a:pt x="101600" y="6350"/>
                    <a:pt x="10160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다리꼴 100"/>
            <p:cNvSpPr/>
            <p:nvPr/>
          </p:nvSpPr>
          <p:spPr>
            <a:xfrm>
              <a:off x="2987073" y="1587887"/>
              <a:ext cx="1174750" cy="147540"/>
            </a:xfrm>
            <a:prstGeom prst="trapezoid">
              <a:avLst/>
            </a:prstGeom>
            <a:solidFill>
              <a:srgbClr val="D6DC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67994" y="3457936"/>
            <a:ext cx="1144610" cy="669393"/>
            <a:chOff x="1554748" y="1432118"/>
            <a:chExt cx="3810447" cy="2228432"/>
          </a:xfrm>
        </p:grpSpPr>
        <p:sp>
          <p:nvSpPr>
            <p:cNvPr id="103" name="직사각형 102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다리꼴 103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1554748" y="1432118"/>
              <a:ext cx="2201182" cy="80895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453845" y="2101851"/>
              <a:ext cx="1911350" cy="1392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441700" y="1432118"/>
              <a:ext cx="1911350" cy="1556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768075" y="1534094"/>
              <a:ext cx="1597120" cy="536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768075" y="2092278"/>
              <a:ext cx="1597120" cy="536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241670" y="1515337"/>
              <a:ext cx="868517" cy="656125"/>
            </a:xfrm>
            <a:prstGeom prst="rect">
              <a:avLst/>
            </a:prstGeom>
            <a:solidFill>
              <a:srgbClr val="D6DC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342707" y="1638279"/>
              <a:ext cx="679216" cy="39399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5"/>
          <a:srcRect l="-2" r="1451"/>
          <a:stretch/>
        </p:blipFill>
        <p:spPr>
          <a:xfrm>
            <a:off x="1814165" y="3257007"/>
            <a:ext cx="2911257" cy="685835"/>
          </a:xfrm>
          <a:prstGeom prst="rect">
            <a:avLst/>
          </a:prstGeom>
        </p:spPr>
      </p:pic>
      <p:grpSp>
        <p:nvGrpSpPr>
          <p:cNvPr id="122" name="그룹 121"/>
          <p:cNvGrpSpPr/>
          <p:nvPr/>
        </p:nvGrpSpPr>
        <p:grpSpPr>
          <a:xfrm>
            <a:off x="727407" y="4229304"/>
            <a:ext cx="762616" cy="912618"/>
            <a:chOff x="1783309" y="998060"/>
            <a:chExt cx="2224870" cy="2662490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2623063" y="998060"/>
              <a:ext cx="568239" cy="88152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사다리꼴 124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1783309" y="1432118"/>
              <a:ext cx="2201182" cy="80895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빗면 126"/>
            <p:cNvSpPr/>
            <p:nvPr/>
          </p:nvSpPr>
          <p:spPr>
            <a:xfrm>
              <a:off x="2052050" y="1432118"/>
              <a:ext cx="1802400" cy="808955"/>
            </a:xfrm>
            <a:prstGeom prst="bevel">
              <a:avLst>
                <a:gd name="adj" fmla="val 20727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3733800" y="1595611"/>
              <a:ext cx="85898" cy="20938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3736668" y="1860550"/>
              <a:ext cx="85898" cy="20938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3790754" y="1593879"/>
              <a:ext cx="193664" cy="22856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이등변 삼각형 131"/>
            <p:cNvSpPr/>
            <p:nvPr/>
          </p:nvSpPr>
          <p:spPr>
            <a:xfrm rot="5400000">
              <a:off x="3797066" y="1847557"/>
              <a:ext cx="193664" cy="22856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순서도: 직접 액세스 저장소 132"/>
            <p:cNvSpPr/>
            <p:nvPr/>
          </p:nvSpPr>
          <p:spPr>
            <a:xfrm>
              <a:off x="3180164" y="1066535"/>
              <a:ext cx="63193" cy="251516"/>
            </a:xfrm>
            <a:prstGeom prst="flowChartMagneticDrum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1" name="그룹 1030"/>
          <p:cNvGrpSpPr/>
          <p:nvPr/>
        </p:nvGrpSpPr>
        <p:grpSpPr>
          <a:xfrm>
            <a:off x="1799814" y="4354085"/>
            <a:ext cx="589620" cy="176730"/>
            <a:chOff x="3473231" y="4654197"/>
            <a:chExt cx="813077" cy="243708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3231" y="4654197"/>
              <a:ext cx="396542" cy="243708"/>
            </a:xfrm>
            <a:prstGeom prst="rect">
              <a:avLst/>
            </a:prstGeom>
          </p:spPr>
        </p:pic>
        <p:grpSp>
          <p:nvGrpSpPr>
            <p:cNvPr id="1030" name="그룹 1029"/>
            <p:cNvGrpSpPr/>
            <p:nvPr/>
          </p:nvGrpSpPr>
          <p:grpSpPr>
            <a:xfrm>
              <a:off x="3817843" y="4672409"/>
              <a:ext cx="468465" cy="223217"/>
              <a:chOff x="3817843" y="4438483"/>
              <a:chExt cx="959406" cy="457144"/>
            </a:xfrm>
          </p:grpSpPr>
          <p:sp>
            <p:nvSpPr>
              <p:cNvPr id="1027" name="이등변 삼각형 1026"/>
              <p:cNvSpPr/>
              <p:nvPr/>
            </p:nvSpPr>
            <p:spPr>
              <a:xfrm rot="5400000">
                <a:off x="4351632" y="4470010"/>
                <a:ext cx="457144" cy="394090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8" name="직사각형 1027"/>
              <p:cNvSpPr/>
              <p:nvPr/>
            </p:nvSpPr>
            <p:spPr>
              <a:xfrm>
                <a:off x="3817843" y="4466361"/>
                <a:ext cx="553227" cy="4104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32" name="그림 10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25" y="5270040"/>
            <a:ext cx="1054294" cy="746386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2024782" y="5295937"/>
            <a:ext cx="260363" cy="323867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2818003" y="5283663"/>
            <a:ext cx="260363" cy="323867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3611224" y="5283663"/>
            <a:ext cx="260363" cy="323867"/>
          </a:xfrm>
          <a:prstGeom prst="rect">
            <a:avLst/>
          </a:prstGeom>
        </p:spPr>
      </p:pic>
      <p:graphicFrame>
        <p:nvGraphicFramePr>
          <p:cNvPr id="1036" name="표 10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94552"/>
              </p:ext>
            </p:extLst>
          </p:nvPr>
        </p:nvGraphicFramePr>
        <p:xfrm>
          <a:off x="5731224" y="1394627"/>
          <a:ext cx="617249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010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2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무기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종류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크기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개수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78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소총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발사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40*20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노란색 원형의 총알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테두리는 빨간색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7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투사체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20*20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7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피격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20*40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78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머신건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발사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40*40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노란색 줄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3</a:t>
                      </a:r>
                      <a:r>
                        <a:rPr lang="ko-KR" altLang="en-US" sz="1200" baseline="0" dirty="0" smtClean="0"/>
                        <a:t>개가 비스듬히 날아감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끊임없이 이어지며 </a:t>
                      </a:r>
                      <a:r>
                        <a:rPr lang="ko-KR" altLang="en-US" sz="1200" baseline="0" dirty="0" err="1" smtClean="0"/>
                        <a:t>연사되듯</a:t>
                      </a:r>
                      <a:r>
                        <a:rPr lang="ko-KR" altLang="en-US" sz="1200" baseline="0" dirty="0" smtClean="0"/>
                        <a:t> 보여야 함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err="1" smtClean="0"/>
                        <a:t>투두두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투두두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X </a:t>
                      </a:r>
                      <a:r>
                        <a:rPr lang="ko-KR" altLang="en-US" sz="1200" baseline="0" dirty="0" smtClean="0"/>
                        <a:t>→ </a:t>
                      </a:r>
                      <a:r>
                        <a:rPr lang="ko-KR" altLang="en-US" sz="1200" baseline="0" dirty="0" err="1" smtClean="0"/>
                        <a:t>투두두두두두</a:t>
                      </a:r>
                      <a:r>
                        <a:rPr lang="en-US" altLang="ko-KR" sz="1200" baseline="0" dirty="0" smtClean="0"/>
                        <a:t>…. 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7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투사체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40*30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7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피격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20*60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78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레이저건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발사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20*20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빨간색 레이저가 끊임없이 뻗어나감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맞은 곳은 불꽃이 일며 </a:t>
                      </a:r>
                      <a:r>
                        <a:rPr lang="ko-KR" altLang="en-US" sz="1200" dirty="0" err="1" smtClean="0"/>
                        <a:t>타들어감</a:t>
                      </a:r>
                      <a:r>
                        <a:rPr lang="ko-KR" altLang="en-US" sz="1200" dirty="0" smtClean="0"/>
                        <a:t>             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돋보기 태양광 </a:t>
                      </a:r>
                      <a:r>
                        <a:rPr lang="ko-KR" altLang="en-US" sz="1200" dirty="0" err="1" smtClean="0"/>
                        <a:t>장난같은</a:t>
                      </a:r>
                      <a:r>
                        <a:rPr lang="ko-KR" altLang="en-US" sz="1200" dirty="0" smtClean="0"/>
                        <a:t> 느낌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7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투사체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40*20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7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피격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40*40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5" name="직사각형 194"/>
          <p:cNvSpPr/>
          <p:nvPr/>
        </p:nvSpPr>
        <p:spPr>
          <a:xfrm>
            <a:off x="2196963" y="1306777"/>
            <a:ext cx="18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/>
          <p:cNvSpPr/>
          <p:nvPr/>
        </p:nvSpPr>
        <p:spPr>
          <a:xfrm>
            <a:off x="1988539" y="2769022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/>
          <p:cNvSpPr/>
          <p:nvPr/>
        </p:nvSpPr>
        <p:spPr>
          <a:xfrm>
            <a:off x="1812252" y="3250083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/>
          <p:cNvSpPr/>
          <p:nvPr/>
        </p:nvSpPr>
        <p:spPr>
          <a:xfrm>
            <a:off x="2534646" y="3249766"/>
            <a:ext cx="36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1809616" y="2768627"/>
            <a:ext cx="18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1849272" y="4368210"/>
            <a:ext cx="54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2059016" y="5355596"/>
            <a:ext cx="18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3" name="그룹 202"/>
          <p:cNvGrpSpPr/>
          <p:nvPr/>
        </p:nvGrpSpPr>
        <p:grpSpPr>
          <a:xfrm>
            <a:off x="2521443" y="4354085"/>
            <a:ext cx="589620" cy="176730"/>
            <a:chOff x="3473231" y="4654197"/>
            <a:chExt cx="813077" cy="243708"/>
          </a:xfrm>
        </p:grpSpPr>
        <p:pic>
          <p:nvPicPr>
            <p:cNvPr id="204" name="그림 2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3231" y="4654197"/>
              <a:ext cx="396542" cy="243708"/>
            </a:xfrm>
            <a:prstGeom prst="rect">
              <a:avLst/>
            </a:prstGeom>
          </p:spPr>
        </p:pic>
        <p:grpSp>
          <p:nvGrpSpPr>
            <p:cNvPr id="205" name="그룹 204"/>
            <p:cNvGrpSpPr/>
            <p:nvPr/>
          </p:nvGrpSpPr>
          <p:grpSpPr>
            <a:xfrm>
              <a:off x="3817843" y="4672409"/>
              <a:ext cx="468465" cy="223217"/>
              <a:chOff x="3817843" y="4438483"/>
              <a:chExt cx="959406" cy="457144"/>
            </a:xfrm>
          </p:grpSpPr>
          <p:sp>
            <p:nvSpPr>
              <p:cNvPr id="206" name="이등변 삼각형 205"/>
              <p:cNvSpPr/>
              <p:nvPr/>
            </p:nvSpPr>
            <p:spPr>
              <a:xfrm rot="5400000">
                <a:off x="4351632" y="4470010"/>
                <a:ext cx="457144" cy="394090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3817843" y="4466361"/>
                <a:ext cx="553227" cy="4104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8" name="그룹 207"/>
          <p:cNvGrpSpPr/>
          <p:nvPr/>
        </p:nvGrpSpPr>
        <p:grpSpPr>
          <a:xfrm>
            <a:off x="3243072" y="4354085"/>
            <a:ext cx="589620" cy="176730"/>
            <a:chOff x="3473231" y="4654197"/>
            <a:chExt cx="813077" cy="243708"/>
          </a:xfrm>
        </p:grpSpPr>
        <p:pic>
          <p:nvPicPr>
            <p:cNvPr id="209" name="그림 2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3231" y="4654197"/>
              <a:ext cx="396542" cy="243708"/>
            </a:xfrm>
            <a:prstGeom prst="rect">
              <a:avLst/>
            </a:prstGeom>
          </p:spPr>
        </p:pic>
        <p:grpSp>
          <p:nvGrpSpPr>
            <p:cNvPr id="210" name="그룹 209"/>
            <p:cNvGrpSpPr/>
            <p:nvPr/>
          </p:nvGrpSpPr>
          <p:grpSpPr>
            <a:xfrm>
              <a:off x="3817843" y="4672409"/>
              <a:ext cx="468465" cy="223217"/>
              <a:chOff x="3817843" y="4438483"/>
              <a:chExt cx="959406" cy="457144"/>
            </a:xfrm>
          </p:grpSpPr>
          <p:sp>
            <p:nvSpPr>
              <p:cNvPr id="211" name="이등변 삼각형 210"/>
              <p:cNvSpPr/>
              <p:nvPr/>
            </p:nvSpPr>
            <p:spPr>
              <a:xfrm rot="5400000">
                <a:off x="4351632" y="4470010"/>
                <a:ext cx="457144" cy="394090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3817843" y="4466361"/>
                <a:ext cx="553227" cy="4104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37" name="그림 10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3256" y="1255604"/>
            <a:ext cx="342918" cy="254013"/>
          </a:xfrm>
          <a:prstGeom prst="rect">
            <a:avLst/>
          </a:prstGeom>
        </p:spPr>
      </p:pic>
      <p:sp>
        <p:nvSpPr>
          <p:cNvPr id="219" name="직사각형 218"/>
          <p:cNvSpPr/>
          <p:nvPr/>
        </p:nvSpPr>
        <p:spPr>
          <a:xfrm>
            <a:off x="1835088" y="1310066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그림 10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0163" y="1906791"/>
            <a:ext cx="429067" cy="515967"/>
          </a:xfrm>
          <a:prstGeom prst="rect">
            <a:avLst/>
          </a:prstGeom>
        </p:spPr>
      </p:pic>
      <p:sp>
        <p:nvSpPr>
          <p:cNvPr id="221" name="직사각형 220"/>
          <p:cNvSpPr/>
          <p:nvPr/>
        </p:nvSpPr>
        <p:spPr>
          <a:xfrm>
            <a:off x="1736250" y="1969097"/>
            <a:ext cx="373331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8926" y="5300967"/>
            <a:ext cx="342918" cy="254013"/>
          </a:xfrm>
          <a:prstGeom prst="rect">
            <a:avLst/>
          </a:prstGeom>
        </p:spPr>
      </p:pic>
      <p:sp>
        <p:nvSpPr>
          <p:cNvPr id="223" name="직사각형 222"/>
          <p:cNvSpPr/>
          <p:nvPr/>
        </p:nvSpPr>
        <p:spPr>
          <a:xfrm>
            <a:off x="1700758" y="5355429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959" y="4315607"/>
            <a:ext cx="342918" cy="254013"/>
          </a:xfrm>
          <a:prstGeom prst="rect">
            <a:avLst/>
          </a:prstGeom>
        </p:spPr>
      </p:pic>
      <p:sp>
        <p:nvSpPr>
          <p:cNvPr id="225" name="직사각형 224"/>
          <p:cNvSpPr/>
          <p:nvPr/>
        </p:nvSpPr>
        <p:spPr>
          <a:xfrm>
            <a:off x="1484791" y="4370069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639" b="97590" l="0" r="887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4746" y="5077817"/>
            <a:ext cx="725122" cy="726350"/>
          </a:xfrm>
          <a:prstGeom prst="rect">
            <a:avLst/>
          </a:prstGeom>
        </p:spPr>
      </p:pic>
      <p:sp>
        <p:nvSpPr>
          <p:cNvPr id="227" name="직사각형 226"/>
          <p:cNvSpPr/>
          <p:nvPr/>
        </p:nvSpPr>
        <p:spPr>
          <a:xfrm>
            <a:off x="4045488" y="511239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/>
          <p:cNvSpPr/>
          <p:nvPr/>
        </p:nvSpPr>
        <p:spPr>
          <a:xfrm rot="16200000">
            <a:off x="4264530" y="1289452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4324753" y="1773573"/>
            <a:ext cx="246350" cy="609631"/>
          </a:xfrm>
          <a:prstGeom prst="rect">
            <a:avLst/>
          </a:prstGeom>
        </p:spPr>
      </p:pic>
      <p:sp>
        <p:nvSpPr>
          <p:cNvPr id="234" name="직사각형 233"/>
          <p:cNvSpPr/>
          <p:nvPr/>
        </p:nvSpPr>
        <p:spPr>
          <a:xfrm>
            <a:off x="4374301" y="1816902"/>
            <a:ext cx="180000" cy="5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3" name="그림 10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189599" y="2440226"/>
            <a:ext cx="452262" cy="431890"/>
          </a:xfrm>
          <a:prstGeom prst="rect">
            <a:avLst/>
          </a:prstGeom>
        </p:spPr>
      </p:pic>
      <p:sp>
        <p:nvSpPr>
          <p:cNvPr id="236" name="직사각형 235"/>
          <p:cNvSpPr/>
          <p:nvPr/>
        </p:nvSpPr>
        <p:spPr>
          <a:xfrm>
            <a:off x="4236301" y="2496078"/>
            <a:ext cx="373331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2108378" y="2003324"/>
            <a:ext cx="373331" cy="27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연결선 134"/>
          <p:cNvCxnSpPr/>
          <p:nvPr/>
        </p:nvCxnSpPr>
        <p:spPr>
          <a:xfrm>
            <a:off x="2489531" y="2015302"/>
            <a:ext cx="182848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2584597" y="2111369"/>
            <a:ext cx="196882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2676880" y="2219694"/>
            <a:ext cx="199849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2881454" y="2001688"/>
            <a:ext cx="182848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2976520" y="2097755"/>
            <a:ext cx="196882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068803" y="2206080"/>
            <a:ext cx="199849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273377" y="1988074"/>
            <a:ext cx="182848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3368443" y="2084141"/>
            <a:ext cx="196882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3460726" y="2192466"/>
            <a:ext cx="199849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665300" y="1974460"/>
            <a:ext cx="387198" cy="204392"/>
            <a:chOff x="3665300" y="1974460"/>
            <a:chExt cx="387198" cy="204392"/>
          </a:xfrm>
        </p:grpSpPr>
        <p:cxnSp>
          <p:nvCxnSpPr>
            <p:cNvPr id="144" name="직선 연결선 143"/>
            <p:cNvCxnSpPr/>
            <p:nvPr/>
          </p:nvCxnSpPr>
          <p:spPr>
            <a:xfrm>
              <a:off x="3665300" y="1974460"/>
              <a:ext cx="182848" cy="0"/>
            </a:xfrm>
            <a:prstGeom prst="line">
              <a:avLst/>
            </a:prstGeom>
            <a:ln w="28575">
              <a:solidFill>
                <a:srgbClr val="FFD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3760366" y="2070527"/>
              <a:ext cx="196882" cy="0"/>
            </a:xfrm>
            <a:prstGeom prst="line">
              <a:avLst/>
            </a:prstGeom>
            <a:ln w="28575">
              <a:solidFill>
                <a:srgbClr val="FFD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3852649" y="2178852"/>
              <a:ext cx="199849" cy="0"/>
            </a:xfrm>
            <a:prstGeom prst="line">
              <a:avLst/>
            </a:prstGeom>
            <a:ln w="28575">
              <a:solidFill>
                <a:srgbClr val="FFD7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15"/>
          <a:srcRect r="29018"/>
          <a:stretch/>
        </p:blipFill>
        <p:spPr>
          <a:xfrm rot="10800000">
            <a:off x="4214148" y="4300535"/>
            <a:ext cx="410241" cy="354834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4228224" y="4295369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1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투사체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무기 종류 별 투사체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이펙트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개수</a:t>
            </a:r>
            <a:r>
              <a:rPr lang="en-US" altLang="ko-KR" dirty="0"/>
              <a:t>]</a:t>
            </a:r>
            <a:r>
              <a:rPr lang="ko-KR" altLang="en-US" dirty="0"/>
              <a:t>는 연사 시 자연스럽게 반복하기 위해 필요한 </a:t>
            </a:r>
            <a:r>
              <a:rPr lang="ko-KR" altLang="en-US" dirty="0" err="1"/>
              <a:t>이펙트</a:t>
            </a:r>
            <a:r>
              <a:rPr lang="ko-KR" altLang="en-US" dirty="0"/>
              <a:t> 수를 의미</a:t>
            </a:r>
            <a:endParaRPr lang="en-US" altLang="ko-KR" dirty="0"/>
          </a:p>
          <a:p>
            <a:pPr lvl="1"/>
            <a:r>
              <a:rPr lang="ko-KR" altLang="en-US" dirty="0"/>
              <a:t>피격판정 범위는 투사체 크기와 동일 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1036" name="표 10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144024"/>
              </p:ext>
            </p:extLst>
          </p:nvPr>
        </p:nvGraphicFramePr>
        <p:xfrm>
          <a:off x="5731224" y="1394627"/>
          <a:ext cx="6172494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010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74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무기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종류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크기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개수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0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에너지포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발사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80*80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빨간색 기둥을 파란색 기운이 휘감으며 날아가는 레이저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피격 </a:t>
                      </a:r>
                      <a:r>
                        <a:rPr lang="ko-KR" altLang="en-US" sz="1200" dirty="0" err="1" smtClean="0"/>
                        <a:t>이펙트는</a:t>
                      </a:r>
                      <a:r>
                        <a:rPr lang="ko-KR" altLang="en-US" sz="1200" dirty="0" smtClean="0"/>
                        <a:t> 없음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투사체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40*80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유도</a:t>
                      </a:r>
                      <a:endParaRPr lang="en-US" altLang="ko-KR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미사일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발사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40*20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빨간색 헤드에 흰색 몸통을 가신 미사일이 불을 뿜으며 날아감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피격 시 작은 폭발이 일어남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투사체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60*20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피격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40*40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40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박격포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발사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40*20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철제 원형 폭탄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예시 </a:t>
                      </a:r>
                      <a:r>
                        <a:rPr lang="ko-KR" altLang="en-US" sz="1200" dirty="0" err="1" smtClean="0"/>
                        <a:t>이미지같은</a:t>
                      </a:r>
                      <a:r>
                        <a:rPr lang="ko-KR" altLang="en-US" sz="1200" dirty="0" smtClean="0"/>
                        <a:t> 불꽃은 필요 없음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피격 시 매우 큰 규모의 폭발이 일어남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투사체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20*20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피격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80*80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4" name="그림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227874" y="1267887"/>
            <a:ext cx="412771" cy="219010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"/>
          <a:srcRect t="-6185" r="49368" b="-1"/>
          <a:stretch/>
        </p:blipFill>
        <p:spPr>
          <a:xfrm>
            <a:off x="1763508" y="2706423"/>
            <a:ext cx="482298" cy="28321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4"/>
          <a:srcRect l="25300" t="-6185" r="49368" b="-1"/>
          <a:stretch/>
        </p:blipFill>
        <p:spPr>
          <a:xfrm>
            <a:off x="2004657" y="2706423"/>
            <a:ext cx="2101440" cy="283210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2209985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/>
          <p:cNvSpPr/>
          <p:nvPr/>
        </p:nvSpPr>
        <p:spPr>
          <a:xfrm>
            <a:off x="2552059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/>
          <p:cNvSpPr/>
          <p:nvPr/>
        </p:nvSpPr>
        <p:spPr>
          <a:xfrm>
            <a:off x="2894133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3236207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/>
          <p:cNvSpPr/>
          <p:nvPr/>
        </p:nvSpPr>
        <p:spPr>
          <a:xfrm>
            <a:off x="3578281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3920355" y="1322561"/>
            <a:ext cx="137465" cy="137465"/>
          </a:xfrm>
          <a:prstGeom prst="ellipse">
            <a:avLst/>
          </a:prstGeom>
          <a:solidFill>
            <a:srgbClr val="FFD7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881587" y="1317554"/>
            <a:ext cx="946882" cy="626602"/>
            <a:chOff x="2076450" y="1492250"/>
            <a:chExt cx="3276600" cy="2168300"/>
          </a:xfrm>
        </p:grpSpPr>
        <p:sp>
          <p:nvSpPr>
            <p:cNvPr id="144" name="직사각형 143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사다리꼴 144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642819" y="2031836"/>
            <a:ext cx="1088900" cy="575750"/>
            <a:chOff x="1036032" y="1377950"/>
            <a:chExt cx="4317018" cy="2282600"/>
          </a:xfrm>
        </p:grpSpPr>
        <p:sp>
          <p:nvSpPr>
            <p:cNvPr id="150" name="직사각형 149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사다리꼴 150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727450" y="1556139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3727450" y="1830392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3727450" y="169326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4787900" y="1492250"/>
              <a:ext cx="393700" cy="533400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036032" y="1377950"/>
              <a:ext cx="1040417" cy="82549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9" name="직선 연결선 158"/>
          <p:cNvCxnSpPr/>
          <p:nvPr/>
        </p:nvCxnSpPr>
        <p:spPr>
          <a:xfrm>
            <a:off x="2097608" y="2028916"/>
            <a:ext cx="182848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2192674" y="2124983"/>
            <a:ext cx="196882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2284957" y="2233308"/>
            <a:ext cx="199849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/>
          <p:cNvGrpSpPr/>
          <p:nvPr/>
        </p:nvGrpSpPr>
        <p:grpSpPr>
          <a:xfrm>
            <a:off x="669815" y="2751769"/>
            <a:ext cx="1129409" cy="582959"/>
            <a:chOff x="1042095" y="1432118"/>
            <a:chExt cx="4317305" cy="2228432"/>
          </a:xfrm>
        </p:grpSpPr>
        <p:sp>
          <p:nvSpPr>
            <p:cNvPr id="163" name="사다리꼴 162"/>
            <p:cNvSpPr/>
            <p:nvPr/>
          </p:nvSpPr>
          <p:spPr>
            <a:xfrm rot="10800000">
              <a:off x="3161799" y="1764860"/>
              <a:ext cx="2191251" cy="241738"/>
            </a:xfrm>
            <a:prstGeom prst="trapezoid">
              <a:avLst>
                <a:gd name="adj" fmla="val 45306"/>
              </a:avLst>
            </a:prstGeom>
            <a:solidFill>
              <a:srgbClr val="27272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사다리꼴 164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2076450" y="1664088"/>
              <a:ext cx="1651000" cy="36156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3727450" y="1664088"/>
              <a:ext cx="1625600" cy="1079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733800" y="1772039"/>
              <a:ext cx="1619250" cy="57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5283200" y="1664088"/>
              <a:ext cx="76200" cy="1586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042095" y="1432118"/>
              <a:ext cx="1040417" cy="825499"/>
            </a:xfrm>
            <a:prstGeom prst="rect">
              <a:avLst/>
            </a:prstGeom>
            <a:solidFill>
              <a:srgbClr val="D6DC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042095" y="1624653"/>
              <a:ext cx="858419" cy="4762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자유형 186"/>
            <p:cNvSpPr/>
            <p:nvPr/>
          </p:nvSpPr>
          <p:spPr>
            <a:xfrm>
              <a:off x="2095500" y="1466850"/>
              <a:ext cx="381000" cy="203200"/>
            </a:xfrm>
            <a:custGeom>
              <a:avLst/>
              <a:gdLst>
                <a:gd name="connsiteX0" fmla="*/ 0 w 381000"/>
                <a:gd name="connsiteY0" fmla="*/ 0 h 203200"/>
                <a:gd name="connsiteX1" fmla="*/ 120650 w 381000"/>
                <a:gd name="connsiteY1" fmla="*/ 44450 h 203200"/>
                <a:gd name="connsiteX2" fmla="*/ 171450 w 381000"/>
                <a:gd name="connsiteY2" fmla="*/ 63500 h 203200"/>
                <a:gd name="connsiteX3" fmla="*/ 203200 w 381000"/>
                <a:gd name="connsiteY3" fmla="*/ 76200 h 203200"/>
                <a:gd name="connsiteX4" fmla="*/ 228600 w 381000"/>
                <a:gd name="connsiteY4" fmla="*/ 88900 h 203200"/>
                <a:gd name="connsiteX5" fmla="*/ 247650 w 381000"/>
                <a:gd name="connsiteY5" fmla="*/ 95250 h 203200"/>
                <a:gd name="connsiteX6" fmla="*/ 279400 w 381000"/>
                <a:gd name="connsiteY6" fmla="*/ 107950 h 203200"/>
                <a:gd name="connsiteX7" fmla="*/ 336550 w 381000"/>
                <a:gd name="connsiteY7" fmla="*/ 127000 h 203200"/>
                <a:gd name="connsiteX8" fmla="*/ 355600 w 381000"/>
                <a:gd name="connsiteY8" fmla="*/ 171450 h 203200"/>
                <a:gd name="connsiteX9" fmla="*/ 381000 w 381000"/>
                <a:gd name="connsiteY9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203200">
                  <a:moveTo>
                    <a:pt x="0" y="0"/>
                  </a:moveTo>
                  <a:cubicBezTo>
                    <a:pt x="67411" y="26964"/>
                    <a:pt x="3224" y="1749"/>
                    <a:pt x="120650" y="44450"/>
                  </a:cubicBezTo>
                  <a:cubicBezTo>
                    <a:pt x="137646" y="50630"/>
                    <a:pt x="154571" y="57008"/>
                    <a:pt x="171450" y="63500"/>
                  </a:cubicBezTo>
                  <a:cubicBezTo>
                    <a:pt x="182089" y="67592"/>
                    <a:pt x="193005" y="71102"/>
                    <a:pt x="203200" y="76200"/>
                  </a:cubicBezTo>
                  <a:cubicBezTo>
                    <a:pt x="211667" y="80433"/>
                    <a:pt x="219899" y="85171"/>
                    <a:pt x="228600" y="88900"/>
                  </a:cubicBezTo>
                  <a:cubicBezTo>
                    <a:pt x="234752" y="91537"/>
                    <a:pt x="241383" y="92900"/>
                    <a:pt x="247650" y="95250"/>
                  </a:cubicBezTo>
                  <a:cubicBezTo>
                    <a:pt x="258323" y="99252"/>
                    <a:pt x="268984" y="103321"/>
                    <a:pt x="279400" y="107950"/>
                  </a:cubicBezTo>
                  <a:cubicBezTo>
                    <a:pt x="322420" y="127070"/>
                    <a:pt x="286434" y="116977"/>
                    <a:pt x="336550" y="127000"/>
                  </a:cubicBezTo>
                  <a:cubicBezTo>
                    <a:pt x="346980" y="168719"/>
                    <a:pt x="336110" y="137342"/>
                    <a:pt x="355600" y="171450"/>
                  </a:cubicBezTo>
                  <a:cubicBezTo>
                    <a:pt x="373380" y="202565"/>
                    <a:pt x="358352" y="191876"/>
                    <a:pt x="381000" y="2032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자유형 187"/>
            <p:cNvSpPr/>
            <p:nvPr/>
          </p:nvSpPr>
          <p:spPr>
            <a:xfrm>
              <a:off x="2076450" y="1600200"/>
              <a:ext cx="260350" cy="58183"/>
            </a:xfrm>
            <a:custGeom>
              <a:avLst/>
              <a:gdLst>
                <a:gd name="connsiteX0" fmla="*/ 0 w 260350"/>
                <a:gd name="connsiteY0" fmla="*/ 0 h 58183"/>
                <a:gd name="connsiteX1" fmla="*/ 152400 w 260350"/>
                <a:gd name="connsiteY1" fmla="*/ 25400 h 58183"/>
                <a:gd name="connsiteX2" fmla="*/ 184150 w 260350"/>
                <a:gd name="connsiteY2" fmla="*/ 31750 h 58183"/>
                <a:gd name="connsiteX3" fmla="*/ 215900 w 260350"/>
                <a:gd name="connsiteY3" fmla="*/ 44450 h 58183"/>
                <a:gd name="connsiteX4" fmla="*/ 234950 w 260350"/>
                <a:gd name="connsiteY4" fmla="*/ 57150 h 58183"/>
                <a:gd name="connsiteX5" fmla="*/ 260350 w 260350"/>
                <a:gd name="connsiteY5" fmla="*/ 57150 h 5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50" h="58183">
                  <a:moveTo>
                    <a:pt x="0" y="0"/>
                  </a:moveTo>
                  <a:cubicBezTo>
                    <a:pt x="173559" y="20419"/>
                    <a:pt x="51718" y="229"/>
                    <a:pt x="152400" y="25400"/>
                  </a:cubicBezTo>
                  <a:cubicBezTo>
                    <a:pt x="162871" y="28018"/>
                    <a:pt x="173812" y="28649"/>
                    <a:pt x="184150" y="31750"/>
                  </a:cubicBezTo>
                  <a:cubicBezTo>
                    <a:pt x="195068" y="35025"/>
                    <a:pt x="205705" y="39352"/>
                    <a:pt x="215900" y="44450"/>
                  </a:cubicBezTo>
                  <a:cubicBezTo>
                    <a:pt x="222726" y="47863"/>
                    <a:pt x="227612" y="55053"/>
                    <a:pt x="234950" y="57150"/>
                  </a:cubicBezTo>
                  <a:cubicBezTo>
                    <a:pt x="243091" y="59476"/>
                    <a:pt x="251883" y="57150"/>
                    <a:pt x="260350" y="5715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자유형 188"/>
            <p:cNvSpPr/>
            <p:nvPr/>
          </p:nvSpPr>
          <p:spPr>
            <a:xfrm>
              <a:off x="2082800" y="2032000"/>
              <a:ext cx="355600" cy="190500"/>
            </a:xfrm>
            <a:custGeom>
              <a:avLst/>
              <a:gdLst>
                <a:gd name="connsiteX0" fmla="*/ 0 w 355600"/>
                <a:gd name="connsiteY0" fmla="*/ 190500 h 190500"/>
                <a:gd name="connsiteX1" fmla="*/ 31750 w 355600"/>
                <a:gd name="connsiteY1" fmla="*/ 184150 h 190500"/>
                <a:gd name="connsiteX2" fmla="*/ 76200 w 355600"/>
                <a:gd name="connsiteY2" fmla="*/ 165100 h 190500"/>
                <a:gd name="connsiteX3" fmla="*/ 139700 w 355600"/>
                <a:gd name="connsiteY3" fmla="*/ 152400 h 190500"/>
                <a:gd name="connsiteX4" fmla="*/ 165100 w 355600"/>
                <a:gd name="connsiteY4" fmla="*/ 139700 h 190500"/>
                <a:gd name="connsiteX5" fmla="*/ 215900 w 355600"/>
                <a:gd name="connsiteY5" fmla="*/ 120650 h 190500"/>
                <a:gd name="connsiteX6" fmla="*/ 228600 w 355600"/>
                <a:gd name="connsiteY6" fmla="*/ 95250 h 190500"/>
                <a:gd name="connsiteX7" fmla="*/ 247650 w 355600"/>
                <a:gd name="connsiteY7" fmla="*/ 88900 h 190500"/>
                <a:gd name="connsiteX8" fmla="*/ 260350 w 355600"/>
                <a:gd name="connsiteY8" fmla="*/ 63500 h 190500"/>
                <a:gd name="connsiteX9" fmla="*/ 304800 w 355600"/>
                <a:gd name="connsiteY9" fmla="*/ 44450 h 190500"/>
                <a:gd name="connsiteX10" fmla="*/ 336550 w 355600"/>
                <a:gd name="connsiteY10" fmla="*/ 12700 h 190500"/>
                <a:gd name="connsiteX11" fmla="*/ 355600 w 355600"/>
                <a:gd name="connsiteY1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00" h="190500">
                  <a:moveTo>
                    <a:pt x="0" y="190500"/>
                  </a:moveTo>
                  <a:cubicBezTo>
                    <a:pt x="10583" y="188383"/>
                    <a:pt x="21511" y="187563"/>
                    <a:pt x="31750" y="184150"/>
                  </a:cubicBezTo>
                  <a:cubicBezTo>
                    <a:pt x="74500" y="169900"/>
                    <a:pt x="40135" y="173423"/>
                    <a:pt x="76200" y="165100"/>
                  </a:cubicBezTo>
                  <a:cubicBezTo>
                    <a:pt x="97233" y="160246"/>
                    <a:pt x="118533" y="156633"/>
                    <a:pt x="139700" y="152400"/>
                  </a:cubicBezTo>
                  <a:cubicBezTo>
                    <a:pt x="148167" y="148167"/>
                    <a:pt x="156450" y="143545"/>
                    <a:pt x="165100" y="139700"/>
                  </a:cubicBezTo>
                  <a:cubicBezTo>
                    <a:pt x="187879" y="129576"/>
                    <a:pt x="194954" y="127632"/>
                    <a:pt x="215900" y="120650"/>
                  </a:cubicBezTo>
                  <a:cubicBezTo>
                    <a:pt x="220133" y="112183"/>
                    <a:pt x="221907" y="101943"/>
                    <a:pt x="228600" y="95250"/>
                  </a:cubicBezTo>
                  <a:cubicBezTo>
                    <a:pt x="233333" y="90517"/>
                    <a:pt x="242917" y="93633"/>
                    <a:pt x="247650" y="88900"/>
                  </a:cubicBezTo>
                  <a:cubicBezTo>
                    <a:pt x="254343" y="82207"/>
                    <a:pt x="254290" y="70772"/>
                    <a:pt x="260350" y="63500"/>
                  </a:cubicBezTo>
                  <a:cubicBezTo>
                    <a:pt x="271890" y="49652"/>
                    <a:pt x="288888" y="48428"/>
                    <a:pt x="304800" y="44450"/>
                  </a:cubicBezTo>
                  <a:cubicBezTo>
                    <a:pt x="324898" y="4254"/>
                    <a:pt x="305405" y="28272"/>
                    <a:pt x="336550" y="12700"/>
                  </a:cubicBezTo>
                  <a:cubicBezTo>
                    <a:pt x="343376" y="9287"/>
                    <a:pt x="355600" y="0"/>
                    <a:pt x="355600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자유형 189"/>
            <p:cNvSpPr/>
            <p:nvPr/>
          </p:nvSpPr>
          <p:spPr>
            <a:xfrm>
              <a:off x="2070100" y="2044568"/>
              <a:ext cx="203200" cy="95382"/>
            </a:xfrm>
            <a:custGeom>
              <a:avLst/>
              <a:gdLst>
                <a:gd name="connsiteX0" fmla="*/ 0 w 203200"/>
                <a:gd name="connsiteY0" fmla="*/ 95382 h 95382"/>
                <a:gd name="connsiteX1" fmla="*/ 63500 w 203200"/>
                <a:gd name="connsiteY1" fmla="*/ 76332 h 95382"/>
                <a:gd name="connsiteX2" fmla="*/ 82550 w 203200"/>
                <a:gd name="connsiteY2" fmla="*/ 63632 h 95382"/>
                <a:gd name="connsiteX3" fmla="*/ 101600 w 203200"/>
                <a:gd name="connsiteY3" fmla="*/ 57282 h 95382"/>
                <a:gd name="connsiteX4" fmla="*/ 127000 w 203200"/>
                <a:gd name="connsiteY4" fmla="*/ 44582 h 95382"/>
                <a:gd name="connsiteX5" fmla="*/ 171450 w 203200"/>
                <a:gd name="connsiteY5" fmla="*/ 12832 h 95382"/>
                <a:gd name="connsiteX6" fmla="*/ 203200 w 203200"/>
                <a:gd name="connsiteY6" fmla="*/ 132 h 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200" h="95382">
                  <a:moveTo>
                    <a:pt x="0" y="95382"/>
                  </a:moveTo>
                  <a:cubicBezTo>
                    <a:pt x="29743" y="89433"/>
                    <a:pt x="35653" y="90256"/>
                    <a:pt x="63500" y="76332"/>
                  </a:cubicBezTo>
                  <a:cubicBezTo>
                    <a:pt x="70326" y="72919"/>
                    <a:pt x="75724" y="67045"/>
                    <a:pt x="82550" y="63632"/>
                  </a:cubicBezTo>
                  <a:cubicBezTo>
                    <a:pt x="88537" y="60639"/>
                    <a:pt x="95448" y="59919"/>
                    <a:pt x="101600" y="57282"/>
                  </a:cubicBezTo>
                  <a:cubicBezTo>
                    <a:pt x="110301" y="53553"/>
                    <a:pt x="118533" y="48815"/>
                    <a:pt x="127000" y="44582"/>
                  </a:cubicBezTo>
                  <a:cubicBezTo>
                    <a:pt x="148623" y="12147"/>
                    <a:pt x="128731" y="34192"/>
                    <a:pt x="171450" y="12832"/>
                  </a:cubicBezTo>
                  <a:cubicBezTo>
                    <a:pt x="201546" y="-2216"/>
                    <a:pt x="178695" y="132"/>
                    <a:pt x="203200" y="132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자유형 190"/>
            <p:cNvSpPr/>
            <p:nvPr/>
          </p:nvSpPr>
          <p:spPr>
            <a:xfrm>
              <a:off x="2095500" y="1536700"/>
              <a:ext cx="330200" cy="120650"/>
            </a:xfrm>
            <a:custGeom>
              <a:avLst/>
              <a:gdLst>
                <a:gd name="connsiteX0" fmla="*/ 0 w 330200"/>
                <a:gd name="connsiteY0" fmla="*/ 0 h 120650"/>
                <a:gd name="connsiteX1" fmla="*/ 177800 w 330200"/>
                <a:gd name="connsiteY1" fmla="*/ 12700 h 120650"/>
                <a:gd name="connsiteX2" fmla="*/ 190500 w 330200"/>
                <a:gd name="connsiteY2" fmla="*/ 38100 h 120650"/>
                <a:gd name="connsiteX3" fmla="*/ 209550 w 330200"/>
                <a:gd name="connsiteY3" fmla="*/ 44450 h 120650"/>
                <a:gd name="connsiteX4" fmla="*/ 234950 w 330200"/>
                <a:gd name="connsiteY4" fmla="*/ 57150 h 120650"/>
                <a:gd name="connsiteX5" fmla="*/ 254000 w 330200"/>
                <a:gd name="connsiteY5" fmla="*/ 69850 h 120650"/>
                <a:gd name="connsiteX6" fmla="*/ 279400 w 330200"/>
                <a:gd name="connsiteY6" fmla="*/ 76200 h 120650"/>
                <a:gd name="connsiteX7" fmla="*/ 317500 w 330200"/>
                <a:gd name="connsiteY7" fmla="*/ 101600 h 120650"/>
                <a:gd name="connsiteX8" fmla="*/ 330200 w 330200"/>
                <a:gd name="connsiteY8" fmla="*/ 12065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00" h="120650">
                  <a:moveTo>
                    <a:pt x="0" y="0"/>
                  </a:moveTo>
                  <a:cubicBezTo>
                    <a:pt x="59267" y="4233"/>
                    <a:pt x="119536" y="1047"/>
                    <a:pt x="177800" y="12700"/>
                  </a:cubicBezTo>
                  <a:cubicBezTo>
                    <a:pt x="187082" y="14556"/>
                    <a:pt x="183807" y="31407"/>
                    <a:pt x="190500" y="38100"/>
                  </a:cubicBezTo>
                  <a:cubicBezTo>
                    <a:pt x="195233" y="42833"/>
                    <a:pt x="203398" y="41813"/>
                    <a:pt x="209550" y="44450"/>
                  </a:cubicBezTo>
                  <a:cubicBezTo>
                    <a:pt x="218251" y="48179"/>
                    <a:pt x="226731" y="52454"/>
                    <a:pt x="234950" y="57150"/>
                  </a:cubicBezTo>
                  <a:cubicBezTo>
                    <a:pt x="241576" y="60936"/>
                    <a:pt x="246985" y="66844"/>
                    <a:pt x="254000" y="69850"/>
                  </a:cubicBezTo>
                  <a:cubicBezTo>
                    <a:pt x="262022" y="73288"/>
                    <a:pt x="270933" y="74083"/>
                    <a:pt x="279400" y="76200"/>
                  </a:cubicBezTo>
                  <a:cubicBezTo>
                    <a:pt x="292100" y="84667"/>
                    <a:pt x="309033" y="88900"/>
                    <a:pt x="317500" y="101600"/>
                  </a:cubicBezTo>
                  <a:lnTo>
                    <a:pt x="330200" y="120650"/>
                  </a:ln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자유형 191"/>
            <p:cNvSpPr/>
            <p:nvPr/>
          </p:nvSpPr>
          <p:spPr>
            <a:xfrm>
              <a:off x="2103066" y="2025648"/>
              <a:ext cx="103896" cy="50800"/>
            </a:xfrm>
            <a:custGeom>
              <a:avLst/>
              <a:gdLst>
                <a:gd name="connsiteX0" fmla="*/ 0 w 103896"/>
                <a:gd name="connsiteY0" fmla="*/ 50800 h 50800"/>
                <a:gd name="connsiteX1" fmla="*/ 57150 w 103896"/>
                <a:gd name="connsiteY1" fmla="*/ 31750 h 50800"/>
                <a:gd name="connsiteX2" fmla="*/ 101600 w 103896"/>
                <a:gd name="connsiteY2" fmla="*/ 19050 h 50800"/>
                <a:gd name="connsiteX3" fmla="*/ 101600 w 103896"/>
                <a:gd name="connsiteY3" fmla="*/ 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96" h="50800">
                  <a:moveTo>
                    <a:pt x="0" y="50800"/>
                  </a:moveTo>
                  <a:cubicBezTo>
                    <a:pt x="74338" y="35932"/>
                    <a:pt x="-7115" y="55119"/>
                    <a:pt x="57150" y="31750"/>
                  </a:cubicBezTo>
                  <a:cubicBezTo>
                    <a:pt x="71632" y="26484"/>
                    <a:pt x="89061" y="28007"/>
                    <a:pt x="101600" y="19050"/>
                  </a:cubicBezTo>
                  <a:cubicBezTo>
                    <a:pt x="106767" y="15359"/>
                    <a:pt x="101600" y="6350"/>
                    <a:pt x="10160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사다리꼴 192"/>
            <p:cNvSpPr/>
            <p:nvPr/>
          </p:nvSpPr>
          <p:spPr>
            <a:xfrm>
              <a:off x="2987073" y="1587887"/>
              <a:ext cx="1174750" cy="147540"/>
            </a:xfrm>
            <a:prstGeom prst="trapezoid">
              <a:avLst/>
            </a:prstGeom>
            <a:solidFill>
              <a:srgbClr val="D6DC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0" name="그룹 199"/>
          <p:cNvGrpSpPr/>
          <p:nvPr/>
        </p:nvGrpSpPr>
        <p:grpSpPr>
          <a:xfrm>
            <a:off x="667994" y="3457936"/>
            <a:ext cx="1144610" cy="669393"/>
            <a:chOff x="1554748" y="1432118"/>
            <a:chExt cx="3810447" cy="2228432"/>
          </a:xfrm>
        </p:grpSpPr>
        <p:sp>
          <p:nvSpPr>
            <p:cNvPr id="213" name="직사각형 212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사다리꼴 213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모서리가 둥근 직사각형 214"/>
            <p:cNvSpPr/>
            <p:nvPr/>
          </p:nvSpPr>
          <p:spPr>
            <a:xfrm>
              <a:off x="1554748" y="1432118"/>
              <a:ext cx="2201182" cy="80895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3453845" y="2101851"/>
              <a:ext cx="1911350" cy="1392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3441700" y="1432118"/>
              <a:ext cx="1911350" cy="1556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3768075" y="1534094"/>
              <a:ext cx="1597120" cy="536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3768075" y="2092278"/>
              <a:ext cx="1597120" cy="536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2241670" y="1515337"/>
              <a:ext cx="868517" cy="656125"/>
            </a:xfrm>
            <a:prstGeom prst="rect">
              <a:avLst/>
            </a:prstGeom>
            <a:solidFill>
              <a:srgbClr val="D6DC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342707" y="1638279"/>
              <a:ext cx="679216" cy="39399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2" name="그림 231"/>
          <p:cNvPicPr>
            <a:picLocks noChangeAspect="1"/>
          </p:cNvPicPr>
          <p:nvPr/>
        </p:nvPicPr>
        <p:blipFill rotWithShape="1">
          <a:blip r:embed="rId5"/>
          <a:srcRect l="-2" r="1451"/>
          <a:stretch/>
        </p:blipFill>
        <p:spPr>
          <a:xfrm>
            <a:off x="1814165" y="3257007"/>
            <a:ext cx="2911257" cy="685835"/>
          </a:xfrm>
          <a:prstGeom prst="rect">
            <a:avLst/>
          </a:prstGeom>
        </p:spPr>
      </p:pic>
      <p:grpSp>
        <p:nvGrpSpPr>
          <p:cNvPr id="233" name="그룹 232"/>
          <p:cNvGrpSpPr/>
          <p:nvPr/>
        </p:nvGrpSpPr>
        <p:grpSpPr>
          <a:xfrm>
            <a:off x="727407" y="4229304"/>
            <a:ext cx="762616" cy="912618"/>
            <a:chOff x="1783309" y="998060"/>
            <a:chExt cx="2224870" cy="2662490"/>
          </a:xfrm>
        </p:grpSpPr>
        <p:sp>
          <p:nvSpPr>
            <p:cNvPr id="235" name="모서리가 둥근 직사각형 234"/>
            <p:cNvSpPr/>
            <p:nvPr/>
          </p:nvSpPr>
          <p:spPr>
            <a:xfrm>
              <a:off x="2623063" y="998060"/>
              <a:ext cx="568239" cy="88152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사다리꼴 238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모서리가 둥근 직사각형 239"/>
            <p:cNvSpPr/>
            <p:nvPr/>
          </p:nvSpPr>
          <p:spPr>
            <a:xfrm>
              <a:off x="1783309" y="1432118"/>
              <a:ext cx="2201182" cy="80895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빗면 240"/>
            <p:cNvSpPr/>
            <p:nvPr/>
          </p:nvSpPr>
          <p:spPr>
            <a:xfrm>
              <a:off x="2052050" y="1432118"/>
              <a:ext cx="1802400" cy="808955"/>
            </a:xfrm>
            <a:prstGeom prst="bevel">
              <a:avLst>
                <a:gd name="adj" fmla="val 20727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타원 24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타원 242"/>
            <p:cNvSpPr/>
            <p:nvPr/>
          </p:nvSpPr>
          <p:spPr>
            <a:xfrm>
              <a:off x="3733800" y="1595611"/>
              <a:ext cx="85898" cy="20938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타원 243"/>
            <p:cNvSpPr/>
            <p:nvPr/>
          </p:nvSpPr>
          <p:spPr>
            <a:xfrm>
              <a:off x="3736668" y="1860550"/>
              <a:ext cx="85898" cy="20938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이등변 삼각형 244"/>
            <p:cNvSpPr/>
            <p:nvPr/>
          </p:nvSpPr>
          <p:spPr>
            <a:xfrm rot="5400000">
              <a:off x="3790754" y="1593879"/>
              <a:ext cx="193664" cy="22856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이등변 삼각형 245"/>
            <p:cNvSpPr/>
            <p:nvPr/>
          </p:nvSpPr>
          <p:spPr>
            <a:xfrm rot="5400000">
              <a:off x="3797066" y="1847557"/>
              <a:ext cx="193664" cy="22856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순서도: 직접 액세스 저장소 246"/>
            <p:cNvSpPr/>
            <p:nvPr/>
          </p:nvSpPr>
          <p:spPr>
            <a:xfrm>
              <a:off x="3180164" y="1066535"/>
              <a:ext cx="63193" cy="251516"/>
            </a:xfrm>
            <a:prstGeom prst="flowChartMagneticDrum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8" name="그룹 247"/>
          <p:cNvGrpSpPr/>
          <p:nvPr/>
        </p:nvGrpSpPr>
        <p:grpSpPr>
          <a:xfrm>
            <a:off x="1799814" y="4354085"/>
            <a:ext cx="589620" cy="176730"/>
            <a:chOff x="3473231" y="4654197"/>
            <a:chExt cx="813077" cy="243708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3231" y="4654197"/>
              <a:ext cx="396542" cy="243708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3817843" y="4672409"/>
              <a:ext cx="468465" cy="223217"/>
              <a:chOff x="3817843" y="4438483"/>
              <a:chExt cx="959406" cy="457144"/>
            </a:xfrm>
          </p:grpSpPr>
          <p:sp>
            <p:nvSpPr>
              <p:cNvPr id="251" name="이등변 삼각형 250"/>
              <p:cNvSpPr/>
              <p:nvPr/>
            </p:nvSpPr>
            <p:spPr>
              <a:xfrm rot="5400000">
                <a:off x="4351632" y="4470010"/>
                <a:ext cx="457144" cy="394090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817843" y="4466361"/>
                <a:ext cx="553227" cy="4104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53" name="그림 2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25" y="5270040"/>
            <a:ext cx="1054294" cy="74638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2024782" y="5295937"/>
            <a:ext cx="260363" cy="323867"/>
          </a:xfrm>
          <a:prstGeom prst="rect">
            <a:avLst/>
          </a:prstGeom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2818003" y="5283663"/>
            <a:ext cx="260363" cy="32386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3611224" y="5283663"/>
            <a:ext cx="260363" cy="323867"/>
          </a:xfrm>
          <a:prstGeom prst="rect">
            <a:avLst/>
          </a:prstGeom>
        </p:spPr>
      </p:pic>
      <p:sp>
        <p:nvSpPr>
          <p:cNvPr id="257" name="직사각형 256"/>
          <p:cNvSpPr/>
          <p:nvPr/>
        </p:nvSpPr>
        <p:spPr>
          <a:xfrm>
            <a:off x="2196963" y="1306777"/>
            <a:ext cx="18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/>
          <p:cNvSpPr/>
          <p:nvPr/>
        </p:nvSpPr>
        <p:spPr>
          <a:xfrm>
            <a:off x="1988539" y="2769022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직사각형 258"/>
          <p:cNvSpPr/>
          <p:nvPr/>
        </p:nvSpPr>
        <p:spPr>
          <a:xfrm>
            <a:off x="1812252" y="3250083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/>
          <p:cNvSpPr/>
          <p:nvPr/>
        </p:nvSpPr>
        <p:spPr>
          <a:xfrm>
            <a:off x="2534646" y="3249766"/>
            <a:ext cx="36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60"/>
          <p:cNvSpPr/>
          <p:nvPr/>
        </p:nvSpPr>
        <p:spPr>
          <a:xfrm>
            <a:off x="1809616" y="2768627"/>
            <a:ext cx="18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/>
          <p:cNvSpPr/>
          <p:nvPr/>
        </p:nvSpPr>
        <p:spPr>
          <a:xfrm>
            <a:off x="1849272" y="4368210"/>
            <a:ext cx="54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/>
          <p:cNvSpPr/>
          <p:nvPr/>
        </p:nvSpPr>
        <p:spPr>
          <a:xfrm>
            <a:off x="2059016" y="5355596"/>
            <a:ext cx="18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4" name="그룹 263"/>
          <p:cNvGrpSpPr/>
          <p:nvPr/>
        </p:nvGrpSpPr>
        <p:grpSpPr>
          <a:xfrm>
            <a:off x="2521443" y="4354085"/>
            <a:ext cx="589620" cy="176730"/>
            <a:chOff x="3473231" y="4654197"/>
            <a:chExt cx="813077" cy="243708"/>
          </a:xfrm>
        </p:grpSpPr>
        <p:pic>
          <p:nvPicPr>
            <p:cNvPr id="265" name="그림 2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3231" y="4654197"/>
              <a:ext cx="396542" cy="243708"/>
            </a:xfrm>
            <a:prstGeom prst="rect">
              <a:avLst/>
            </a:prstGeom>
          </p:spPr>
        </p:pic>
        <p:grpSp>
          <p:nvGrpSpPr>
            <p:cNvPr id="266" name="그룹 265"/>
            <p:cNvGrpSpPr/>
            <p:nvPr/>
          </p:nvGrpSpPr>
          <p:grpSpPr>
            <a:xfrm>
              <a:off x="3817843" y="4672409"/>
              <a:ext cx="468465" cy="223217"/>
              <a:chOff x="3817843" y="4438483"/>
              <a:chExt cx="959406" cy="457144"/>
            </a:xfrm>
          </p:grpSpPr>
          <p:sp>
            <p:nvSpPr>
              <p:cNvPr id="267" name="이등변 삼각형 266"/>
              <p:cNvSpPr/>
              <p:nvPr/>
            </p:nvSpPr>
            <p:spPr>
              <a:xfrm rot="5400000">
                <a:off x="4351632" y="4470010"/>
                <a:ext cx="457144" cy="394090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3817843" y="4466361"/>
                <a:ext cx="553227" cy="4104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9" name="그룹 268"/>
          <p:cNvGrpSpPr/>
          <p:nvPr/>
        </p:nvGrpSpPr>
        <p:grpSpPr>
          <a:xfrm>
            <a:off x="3243072" y="4354085"/>
            <a:ext cx="589620" cy="176730"/>
            <a:chOff x="3473231" y="4654197"/>
            <a:chExt cx="813077" cy="243708"/>
          </a:xfrm>
        </p:grpSpPr>
        <p:pic>
          <p:nvPicPr>
            <p:cNvPr id="270" name="그림 2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3231" y="4654197"/>
              <a:ext cx="396542" cy="243708"/>
            </a:xfrm>
            <a:prstGeom prst="rect">
              <a:avLst/>
            </a:prstGeom>
          </p:spPr>
        </p:pic>
        <p:grpSp>
          <p:nvGrpSpPr>
            <p:cNvPr id="271" name="그룹 270"/>
            <p:cNvGrpSpPr/>
            <p:nvPr/>
          </p:nvGrpSpPr>
          <p:grpSpPr>
            <a:xfrm>
              <a:off x="3817843" y="4672409"/>
              <a:ext cx="468465" cy="223217"/>
              <a:chOff x="3817843" y="4438483"/>
              <a:chExt cx="959406" cy="457144"/>
            </a:xfrm>
          </p:grpSpPr>
          <p:sp>
            <p:nvSpPr>
              <p:cNvPr id="272" name="이등변 삼각형 271"/>
              <p:cNvSpPr/>
              <p:nvPr/>
            </p:nvSpPr>
            <p:spPr>
              <a:xfrm rot="5400000">
                <a:off x="4351632" y="4470010"/>
                <a:ext cx="457144" cy="394090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3817843" y="4466361"/>
                <a:ext cx="553227" cy="4104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74" name="그림 2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3256" y="1255604"/>
            <a:ext cx="342918" cy="254013"/>
          </a:xfrm>
          <a:prstGeom prst="rect">
            <a:avLst/>
          </a:prstGeom>
        </p:spPr>
      </p:pic>
      <p:sp>
        <p:nvSpPr>
          <p:cNvPr id="275" name="직사각형 274"/>
          <p:cNvSpPr/>
          <p:nvPr/>
        </p:nvSpPr>
        <p:spPr>
          <a:xfrm>
            <a:off x="1835088" y="1310066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" name="그림 2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0163" y="1906791"/>
            <a:ext cx="429067" cy="515967"/>
          </a:xfrm>
          <a:prstGeom prst="rect">
            <a:avLst/>
          </a:prstGeom>
        </p:spPr>
      </p:pic>
      <p:sp>
        <p:nvSpPr>
          <p:cNvPr id="277" name="직사각형 276"/>
          <p:cNvSpPr/>
          <p:nvPr/>
        </p:nvSpPr>
        <p:spPr>
          <a:xfrm>
            <a:off x="1736250" y="1969097"/>
            <a:ext cx="373331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8926" y="5300967"/>
            <a:ext cx="342918" cy="254013"/>
          </a:xfrm>
          <a:prstGeom prst="rect">
            <a:avLst/>
          </a:prstGeom>
        </p:spPr>
      </p:pic>
      <p:sp>
        <p:nvSpPr>
          <p:cNvPr id="279" name="직사각형 278"/>
          <p:cNvSpPr/>
          <p:nvPr/>
        </p:nvSpPr>
        <p:spPr>
          <a:xfrm>
            <a:off x="1700758" y="5355429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0" name="그림 2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959" y="4315607"/>
            <a:ext cx="342918" cy="254013"/>
          </a:xfrm>
          <a:prstGeom prst="rect">
            <a:avLst/>
          </a:prstGeom>
        </p:spPr>
      </p:pic>
      <p:sp>
        <p:nvSpPr>
          <p:cNvPr id="281" name="직사각형 280"/>
          <p:cNvSpPr/>
          <p:nvPr/>
        </p:nvSpPr>
        <p:spPr>
          <a:xfrm>
            <a:off x="1484791" y="4370069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2" name="그림 2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639" b="97590" l="0" r="887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4746" y="5077817"/>
            <a:ext cx="725122" cy="726350"/>
          </a:xfrm>
          <a:prstGeom prst="rect">
            <a:avLst/>
          </a:prstGeom>
        </p:spPr>
      </p:pic>
      <p:sp>
        <p:nvSpPr>
          <p:cNvPr id="283" name="직사각형 282"/>
          <p:cNvSpPr/>
          <p:nvPr/>
        </p:nvSpPr>
        <p:spPr>
          <a:xfrm>
            <a:off x="4045488" y="511239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직사각형 283"/>
          <p:cNvSpPr/>
          <p:nvPr/>
        </p:nvSpPr>
        <p:spPr>
          <a:xfrm rot="16200000">
            <a:off x="4264530" y="1289452"/>
            <a:ext cx="360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4324753" y="1773573"/>
            <a:ext cx="246350" cy="609631"/>
          </a:xfrm>
          <a:prstGeom prst="rect">
            <a:avLst/>
          </a:prstGeom>
        </p:spPr>
      </p:pic>
      <p:sp>
        <p:nvSpPr>
          <p:cNvPr id="286" name="직사각형 285"/>
          <p:cNvSpPr/>
          <p:nvPr/>
        </p:nvSpPr>
        <p:spPr>
          <a:xfrm>
            <a:off x="4374301" y="1816902"/>
            <a:ext cx="180000" cy="5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189599" y="2440226"/>
            <a:ext cx="452262" cy="431890"/>
          </a:xfrm>
          <a:prstGeom prst="rect">
            <a:avLst/>
          </a:prstGeom>
        </p:spPr>
      </p:pic>
      <p:sp>
        <p:nvSpPr>
          <p:cNvPr id="288" name="직사각형 287"/>
          <p:cNvSpPr/>
          <p:nvPr/>
        </p:nvSpPr>
        <p:spPr>
          <a:xfrm>
            <a:off x="4236301" y="2496078"/>
            <a:ext cx="373331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/>
          <p:cNvSpPr/>
          <p:nvPr/>
        </p:nvSpPr>
        <p:spPr>
          <a:xfrm>
            <a:off x="2108378" y="2003324"/>
            <a:ext cx="373331" cy="27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0" name="직선 연결선 289"/>
          <p:cNvCxnSpPr/>
          <p:nvPr/>
        </p:nvCxnSpPr>
        <p:spPr>
          <a:xfrm>
            <a:off x="2489531" y="2015302"/>
            <a:ext cx="182848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2584597" y="2111369"/>
            <a:ext cx="196882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2676880" y="2219694"/>
            <a:ext cx="199849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2881454" y="2001688"/>
            <a:ext cx="182848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2976520" y="2097755"/>
            <a:ext cx="196882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3068803" y="2206080"/>
            <a:ext cx="199849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3273377" y="1988074"/>
            <a:ext cx="182848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3368443" y="2084141"/>
            <a:ext cx="196882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3460726" y="2192466"/>
            <a:ext cx="199849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3665300" y="1974460"/>
            <a:ext cx="182848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/>
          <p:cNvCxnSpPr/>
          <p:nvPr/>
        </p:nvCxnSpPr>
        <p:spPr>
          <a:xfrm>
            <a:off x="3760366" y="2070527"/>
            <a:ext cx="196882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/>
          <p:nvPr/>
        </p:nvCxnSpPr>
        <p:spPr>
          <a:xfrm>
            <a:off x="3852649" y="2178852"/>
            <a:ext cx="199849" cy="0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2" name="그림 301"/>
          <p:cNvPicPr>
            <a:picLocks noChangeAspect="1"/>
          </p:cNvPicPr>
          <p:nvPr/>
        </p:nvPicPr>
        <p:blipFill rotWithShape="1">
          <a:blip r:embed="rId15"/>
          <a:srcRect r="29018"/>
          <a:stretch/>
        </p:blipFill>
        <p:spPr>
          <a:xfrm rot="10800000">
            <a:off x="4214148" y="4300535"/>
            <a:ext cx="410241" cy="354834"/>
          </a:xfrm>
          <a:prstGeom prst="rect">
            <a:avLst/>
          </a:prstGeom>
        </p:spPr>
      </p:pic>
      <p:sp>
        <p:nvSpPr>
          <p:cNvPr id="303" name="직사각형 302"/>
          <p:cNvSpPr/>
          <p:nvPr/>
        </p:nvSpPr>
        <p:spPr>
          <a:xfrm>
            <a:off x="4228224" y="4295369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11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기관총글머리 기호 프레임 시작 및 완료(유형 3) 게임이나 만화용 스프링라이트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442912"/>
            <a:ext cx="4133850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e Gun Shots Cartoon Frames Bullets Stock Vector (Royalty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648" y="442911"/>
            <a:ext cx="4410075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0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94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772102"/>
              </p:ext>
            </p:extLst>
          </p:nvPr>
        </p:nvGraphicFramePr>
        <p:xfrm>
          <a:off x="1517650" y="988428"/>
          <a:ext cx="2880000" cy="57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UI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무기 아이콘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무기 별 배경 색상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소총 계열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붉은색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레이저 계열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푸른색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폭탄 계열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녹색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px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총 크기 </a:t>
            </a:r>
            <a:r>
              <a:rPr lang="en-US" altLang="ko-KR" dirty="0"/>
              <a:t>: </a:t>
            </a:r>
            <a:r>
              <a:rPr lang="en-US" altLang="ko-KR" dirty="0" smtClean="0"/>
              <a:t>128*128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원통 3"/>
          <p:cNvSpPr/>
          <p:nvPr/>
        </p:nvSpPr>
        <p:spPr>
          <a:xfrm rot="5400000">
            <a:off x="1571821" y="1615879"/>
            <a:ext cx="160420" cy="268762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1873250" y="1750259"/>
            <a:ext cx="478054" cy="23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ullet Vector PNG, Free Bullets, Bullet hole, Cartoon bulle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2439446" y="1537467"/>
            <a:ext cx="425585" cy="42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un Fire, Explosion, Shooting, Meteoroid, Bullet, Meteor Shower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61" b="95798" l="3146" r="984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12" y="1332503"/>
            <a:ext cx="887076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원통 20"/>
          <p:cNvSpPr/>
          <p:nvPr/>
        </p:nvSpPr>
        <p:spPr>
          <a:xfrm rot="5400000">
            <a:off x="3007956" y="1802813"/>
            <a:ext cx="160420" cy="268762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09385" y="1939534"/>
            <a:ext cx="21590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Bullet Vector PNG, Free Bullets, Bullet hole, Cartoon bulle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3636554" y="1724402"/>
            <a:ext cx="425585" cy="42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원통 23"/>
          <p:cNvSpPr/>
          <p:nvPr/>
        </p:nvSpPr>
        <p:spPr>
          <a:xfrm rot="5400000">
            <a:off x="3007956" y="1457972"/>
            <a:ext cx="160420" cy="268762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3309385" y="1592352"/>
            <a:ext cx="478054" cy="23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Bullet Vector PNG, Free Bullets, Bullet hole, Cartoon bulle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3875581" y="1379560"/>
            <a:ext cx="425585" cy="42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Gun Fire, Explosion, Shooting, Meteoroid, Bullet, Meteor Shower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1169901"/>
            <a:ext cx="887076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Gun Fire, Explosion, Shooting, Meteoroid, Bullet, Meteor Shower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27" y="1622565"/>
            <a:ext cx="677316" cy="6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 rot="18875895">
            <a:off x="2842181" y="2854713"/>
            <a:ext cx="1736021" cy="412750"/>
            <a:chOff x="2962127" y="2906839"/>
            <a:chExt cx="1736021" cy="412750"/>
          </a:xfrm>
        </p:grpSpPr>
        <p:sp>
          <p:nvSpPr>
            <p:cNvPr id="9" name="정육면체 8"/>
            <p:cNvSpPr/>
            <p:nvPr/>
          </p:nvSpPr>
          <p:spPr>
            <a:xfrm>
              <a:off x="2962127" y="2906839"/>
              <a:ext cx="311150" cy="412750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직접 액세스 저장소 15"/>
            <p:cNvSpPr/>
            <p:nvPr/>
          </p:nvSpPr>
          <p:spPr>
            <a:xfrm>
              <a:off x="3230890" y="3084146"/>
              <a:ext cx="1467258" cy="66249"/>
            </a:xfrm>
            <a:prstGeom prst="flowChartMagneticDru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8" name="그룹 2047"/>
          <p:cNvGrpSpPr/>
          <p:nvPr/>
        </p:nvGrpSpPr>
        <p:grpSpPr>
          <a:xfrm rot="19138746">
            <a:off x="1633588" y="4164427"/>
            <a:ext cx="1277179" cy="831072"/>
            <a:chOff x="1512546" y="4196127"/>
            <a:chExt cx="1277179" cy="831072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/>
            <a:srcRect r="56765"/>
            <a:stretch/>
          </p:blipFill>
          <p:spPr>
            <a:xfrm>
              <a:off x="1512547" y="4258504"/>
              <a:ext cx="1277178" cy="685835"/>
            </a:xfrm>
            <a:prstGeom prst="rect">
              <a:avLst/>
            </a:prstGeom>
          </p:spPr>
        </p:pic>
        <p:sp>
          <p:nvSpPr>
            <p:cNvPr id="32" name="정육면체 31"/>
            <p:cNvSpPr/>
            <p:nvPr/>
          </p:nvSpPr>
          <p:spPr>
            <a:xfrm>
              <a:off x="1512546" y="4196127"/>
              <a:ext cx="311150" cy="169194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정육면체 32"/>
            <p:cNvSpPr/>
            <p:nvPr/>
          </p:nvSpPr>
          <p:spPr>
            <a:xfrm>
              <a:off x="1515461" y="4858005"/>
              <a:ext cx="311150" cy="169194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1512546" y="4339921"/>
              <a:ext cx="26885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533695" y="4858005"/>
              <a:ext cx="26885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1530100" y="4906899"/>
              <a:ext cx="26885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1536450" y="4877546"/>
              <a:ext cx="26885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9" name="그룹 2048"/>
          <p:cNvGrpSpPr/>
          <p:nvPr/>
        </p:nvGrpSpPr>
        <p:grpSpPr>
          <a:xfrm>
            <a:off x="1517650" y="3044376"/>
            <a:ext cx="627896" cy="382203"/>
            <a:chOff x="519946" y="3044376"/>
            <a:chExt cx="1625600" cy="382203"/>
          </a:xfrm>
        </p:grpSpPr>
        <p:sp>
          <p:nvSpPr>
            <p:cNvPr id="41" name="직사각형 40"/>
            <p:cNvSpPr/>
            <p:nvPr/>
          </p:nvSpPr>
          <p:spPr>
            <a:xfrm>
              <a:off x="519946" y="3044376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19946" y="3318629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19946" y="3181502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580396" y="2980487"/>
            <a:ext cx="393700" cy="5334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6" descr="Gun Fire, Explosion, Shooting, Meteoroid, Bullet, Meteor Shower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61" b="95798" l="3146" r="984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17" y="2669230"/>
            <a:ext cx="887076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Gun Fire, Explosion, Shooting, Meteoroid, Bullet, Meteor Shower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61" b="95798" l="3146" r="984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27" y="2959859"/>
            <a:ext cx="887076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Gun Fire, Explosion, Shooting, Meteoroid, Bullet, Meteor Shower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61" b="95798" l="3146" r="984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918" y="2816559"/>
            <a:ext cx="887076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3" name="직선 연결선 2052"/>
          <p:cNvCxnSpPr/>
          <p:nvPr/>
        </p:nvCxnSpPr>
        <p:spPr>
          <a:xfrm flipV="1">
            <a:off x="2652238" y="3084361"/>
            <a:ext cx="248125" cy="13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2652238" y="3237580"/>
            <a:ext cx="248125" cy="13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2667481" y="3352163"/>
            <a:ext cx="248125" cy="13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정육면체 2054"/>
          <p:cNvSpPr/>
          <p:nvPr/>
        </p:nvSpPr>
        <p:spPr>
          <a:xfrm>
            <a:off x="3648043" y="4140200"/>
            <a:ext cx="502238" cy="565642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>
            <a:off x="4012465" y="4043214"/>
            <a:ext cx="345947" cy="491966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6" name="타원 2055"/>
          <p:cNvSpPr/>
          <p:nvPr/>
        </p:nvSpPr>
        <p:spPr>
          <a:xfrm>
            <a:off x="3750170" y="4333629"/>
            <a:ext cx="160168" cy="1477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3750170" y="4528828"/>
            <a:ext cx="160168" cy="1477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8" name="타원 2057"/>
          <p:cNvSpPr/>
          <p:nvPr/>
        </p:nvSpPr>
        <p:spPr>
          <a:xfrm>
            <a:off x="4068789" y="4176097"/>
            <a:ext cx="179511" cy="1795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Picture 8" descr="Facebook Pack png download - 2400*2239 - Free Transparent Survive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0259" y="4784782"/>
            <a:ext cx="449633" cy="41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Gun Fire, Explosion, Shooting, Meteoroid, Bullet, Meteor Shower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61" b="95798" l="3146" r="984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0">
            <a:off x="3395147" y="4101154"/>
            <a:ext cx="647071" cy="60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이등변 삼각형 2059"/>
          <p:cNvSpPr/>
          <p:nvPr/>
        </p:nvSpPr>
        <p:spPr>
          <a:xfrm rot="13725118">
            <a:off x="3726300" y="4568129"/>
            <a:ext cx="139475" cy="12023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1" name="원통 2060"/>
          <p:cNvSpPr/>
          <p:nvPr/>
        </p:nvSpPr>
        <p:spPr>
          <a:xfrm rot="13500000">
            <a:off x="2401299" y="5358034"/>
            <a:ext cx="455042" cy="609699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Picture 6" descr="Gun Fire, Explosion, Shooting, Meteoroid, Bullet, Meteor Shower ...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61" b="95798" l="3146" r="984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1753795" y="5424411"/>
            <a:ext cx="1180986" cy="11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0" descr="Exploding Cannon Ball stock vector. Illustration of fire - 10061917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4748">
            <a:off x="1416325" y="5795498"/>
            <a:ext cx="957579" cy="95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3697" y="1554849"/>
            <a:ext cx="1117600" cy="407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소총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528704" y="1512143"/>
            <a:ext cx="1117600" cy="407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이단 소총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40783" y="2981871"/>
            <a:ext cx="1117600" cy="407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머신건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559022" y="3018920"/>
            <a:ext cx="1117600" cy="407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레이저건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68996" y="4398864"/>
            <a:ext cx="1117600" cy="407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에너지포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551514" y="4443468"/>
            <a:ext cx="1117600" cy="407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유도 미사일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7551" y="5916668"/>
            <a:ext cx="1117600" cy="407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박격포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0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r>
              <a:rPr lang="en-US" altLang="ko-KR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CG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2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군부대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/>
          <a:lstStyle/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px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세부요소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평야의 군부대에서 방어하는 컨셉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건물 폐허는 최대한 단순하게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펜스 밖 땅은 폐허로 울퉁불퉁 하지만 굴러다니는데 지장 없을 정도의 재와 흙으로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펜스는 군데군데 찢어지거나 뒤틀림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사령부 쪽 펜스는 파괴되어서 다 누워있음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99526" y="1594788"/>
            <a:ext cx="6912000" cy="3888000"/>
          </a:xfrm>
          <a:prstGeom prst="rect">
            <a:avLst/>
          </a:prstGeom>
          <a:solidFill>
            <a:srgbClr val="6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9526" y="2242788"/>
            <a:ext cx="6912000" cy="3240000"/>
          </a:xfrm>
          <a:prstGeom prst="rect">
            <a:avLst/>
          </a:prstGeom>
          <a:solidFill>
            <a:srgbClr val="CBA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3" y="4130393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3" y="4130391"/>
            <a:ext cx="1663503" cy="9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26" y="1584165"/>
            <a:ext cx="2717915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17441" y="1584165"/>
            <a:ext cx="2717915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1348" r="42271"/>
          <a:stretch/>
        </p:blipFill>
        <p:spPr>
          <a:xfrm>
            <a:off x="5877388" y="1582230"/>
            <a:ext cx="1532405" cy="72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28" y="2494418"/>
            <a:ext cx="2381510" cy="43416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020" y="3130037"/>
            <a:ext cx="2381510" cy="43416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430" y="3998334"/>
            <a:ext cx="2381510" cy="43416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490" y="2483476"/>
            <a:ext cx="2381510" cy="43416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4639" y="3192060"/>
            <a:ext cx="2576418" cy="51390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23" y="3736258"/>
            <a:ext cx="3222719" cy="642818"/>
          </a:xfrm>
          <a:prstGeom prst="rect">
            <a:avLst/>
          </a:prstGeom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46575"/>
              </p:ext>
            </p:extLst>
          </p:nvPr>
        </p:nvGraphicFramePr>
        <p:xfrm>
          <a:off x="8199717" y="1685798"/>
          <a:ext cx="275020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628">
                  <a:extLst>
                    <a:ext uri="{9D8B030D-6E8A-4147-A177-3AD203B41FA5}">
                      <a16:colId xmlns:a16="http://schemas.microsoft.com/office/drawing/2014/main" val="825683458"/>
                    </a:ext>
                  </a:extLst>
                </a:gridCol>
                <a:gridCol w="1046842">
                  <a:extLst>
                    <a:ext uri="{9D8B030D-6E8A-4147-A177-3AD203B41FA5}">
                      <a16:colId xmlns:a16="http://schemas.microsoft.com/office/drawing/2014/main" val="2354154871"/>
                    </a:ext>
                  </a:extLst>
                </a:gridCol>
                <a:gridCol w="916735">
                  <a:extLst>
                    <a:ext uri="{9D8B030D-6E8A-4147-A177-3AD203B41FA5}">
                      <a16:colId xmlns:a16="http://schemas.microsoft.com/office/drawing/2014/main" val="1241826875"/>
                    </a:ext>
                  </a:extLst>
                </a:gridCol>
              </a:tblGrid>
              <a:tr h="20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총 크기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1920*1080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288912"/>
                  </a:ext>
                </a:extLst>
              </a:tr>
              <a:tr h="20505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길이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건물 폐허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726624"/>
                  </a:ext>
                </a:extLst>
              </a:tr>
              <a:tr h="20505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펜스 밖 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630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791735"/>
                  </a:ext>
                </a:extLst>
              </a:tr>
              <a:tr h="20505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펜스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992607"/>
                  </a:ext>
                </a:extLst>
              </a:tr>
              <a:tr h="20505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펜스 안 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138943"/>
                  </a:ext>
                </a:extLst>
              </a:tr>
            </a:tbl>
          </a:graphicData>
        </a:graphic>
      </p:graphicFrame>
      <p:pic>
        <p:nvPicPr>
          <p:cNvPr id="1034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03672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1350233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 rot="2408265">
            <a:off x="2270852" y="4563171"/>
            <a:ext cx="873314" cy="481857"/>
            <a:chOff x="2157624" y="4130393"/>
            <a:chExt cx="873314" cy="998101"/>
          </a:xfrm>
        </p:grpSpPr>
        <p:pic>
          <p:nvPicPr>
            <p:cNvPr id="32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0"/>
            <a:stretch/>
          </p:blipFill>
          <p:spPr bwMode="auto">
            <a:xfrm rot="20700000">
              <a:off x="2157624" y="4130393"/>
              <a:ext cx="832419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700000" flipH="1">
              <a:off x="2196794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3043355" y="4863669"/>
            <a:ext cx="1073556" cy="261806"/>
            <a:chOff x="3043355" y="4127374"/>
            <a:chExt cx="1073556" cy="998101"/>
          </a:xfrm>
        </p:grpSpPr>
        <p:pic>
          <p:nvPicPr>
            <p:cNvPr id="36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>
              <a:off x="3276018" y="4127374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flipH="1">
              <a:off x="3043355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4094530" y="4750041"/>
            <a:ext cx="958364" cy="378451"/>
            <a:chOff x="4094530" y="4130391"/>
            <a:chExt cx="958364" cy="998101"/>
          </a:xfrm>
        </p:grpSpPr>
        <p:pic>
          <p:nvPicPr>
            <p:cNvPr id="35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20700000">
              <a:off x="4094530" y="4130391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20340458" flipH="1">
              <a:off x="4218750" y="4726416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 rot="19800000">
            <a:off x="4815745" y="4626656"/>
            <a:ext cx="898553" cy="455006"/>
            <a:chOff x="4862082" y="4130392"/>
            <a:chExt cx="898553" cy="998101"/>
          </a:xfrm>
        </p:grpSpPr>
        <p:pic>
          <p:nvPicPr>
            <p:cNvPr id="33" name="Picture 8" descr="Military Base Stock Illustrations – 1,507 Military Base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1"/>
            <a:stretch/>
          </p:blipFill>
          <p:spPr bwMode="auto">
            <a:xfrm rot="900000">
              <a:off x="4919742" y="4130392"/>
              <a:ext cx="840893" cy="99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 descr="report abuse - broken barbed wire fence PNG image with transparent  background | TOP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9" b="18117"/>
            <a:stretch/>
          </p:blipFill>
          <p:spPr bwMode="auto">
            <a:xfrm rot="900000" flipH="1">
              <a:off x="4862082" y="4750041"/>
              <a:ext cx="834144" cy="3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5583038" y="4750041"/>
            <a:ext cx="83414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eport abuse - broken barbed wire fence PNG image with transparent  background | TOP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8117"/>
          <a:stretch/>
        </p:blipFill>
        <p:spPr bwMode="auto">
          <a:xfrm flipH="1">
            <a:off x="6429599" y="4750041"/>
            <a:ext cx="980194" cy="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82669" y="4715541"/>
            <a:ext cx="1080000" cy="720000"/>
            <a:chOff x="2076450" y="1492250"/>
            <a:chExt cx="3276600" cy="2168300"/>
          </a:xfrm>
        </p:grpSpPr>
        <p:sp>
          <p:nvSpPr>
            <p:cNvPr id="39" name="직사각형 38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6104565" y="4715541"/>
            <a:ext cx="1080000" cy="720000"/>
            <a:chOff x="2076450" y="1492250"/>
            <a:chExt cx="3276600" cy="2168300"/>
          </a:xfrm>
        </p:grpSpPr>
        <p:sp>
          <p:nvSpPr>
            <p:cNvPr id="45" name="직사각형 44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501468" y="4379771"/>
            <a:ext cx="1080000" cy="1080000"/>
            <a:chOff x="1387618" y="1384677"/>
            <a:chExt cx="3225195" cy="2392741"/>
          </a:xfrm>
        </p:grpSpPr>
        <p:sp>
          <p:nvSpPr>
            <p:cNvPr id="56" name="직사각형 55"/>
            <p:cNvSpPr/>
            <p:nvPr/>
          </p:nvSpPr>
          <p:spPr>
            <a:xfrm>
              <a:off x="1456384" y="1885556"/>
              <a:ext cx="3096348" cy="18918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26877" y="2905332"/>
              <a:ext cx="1109344" cy="872086"/>
            </a:xfrm>
            <a:prstGeom prst="rect">
              <a:avLst/>
            </a:prstGeom>
          </p:spPr>
        </p:pic>
        <p:sp>
          <p:nvSpPr>
            <p:cNvPr id="65" name="원통 64"/>
            <p:cNvSpPr/>
            <p:nvPr/>
          </p:nvSpPr>
          <p:spPr>
            <a:xfrm>
              <a:off x="2348928" y="2905332"/>
              <a:ext cx="142023" cy="855200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통 65"/>
            <p:cNvSpPr/>
            <p:nvPr/>
          </p:nvSpPr>
          <p:spPr>
            <a:xfrm>
              <a:off x="3501542" y="2905332"/>
              <a:ext cx="156058" cy="872085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빗면 73"/>
            <p:cNvSpPr/>
            <p:nvPr/>
          </p:nvSpPr>
          <p:spPr>
            <a:xfrm>
              <a:off x="2175594" y="2700837"/>
              <a:ext cx="1611410" cy="375217"/>
            </a:xfrm>
            <a:prstGeom prst="beve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/>
                <a:t>호</a:t>
              </a:r>
              <a:r>
                <a:rPr lang="ko-KR" altLang="en-US" sz="400" b="1" dirty="0" smtClean="0"/>
                <a:t> 국   강 병</a:t>
              </a:r>
              <a:endParaRPr lang="ko-KR" altLang="en-US" sz="400" b="1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82590" y="2239174"/>
              <a:ext cx="466790" cy="44773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78724" y="2971807"/>
              <a:ext cx="466790" cy="44773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8285" y="2239174"/>
              <a:ext cx="466790" cy="44773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14419" y="2971807"/>
              <a:ext cx="466790" cy="447737"/>
            </a:xfrm>
            <a:prstGeom prst="rect">
              <a:avLst/>
            </a:prstGeom>
          </p:spPr>
        </p:pic>
        <p:sp>
          <p:nvSpPr>
            <p:cNvPr id="79" name="사다리꼴 78"/>
            <p:cNvSpPr/>
            <p:nvPr/>
          </p:nvSpPr>
          <p:spPr>
            <a:xfrm>
              <a:off x="1387618" y="1384677"/>
              <a:ext cx="3225195" cy="718907"/>
            </a:xfrm>
            <a:prstGeom prst="trapezoid">
              <a:avLst/>
            </a:prstGeom>
            <a:solidFill>
              <a:srgbClr val="6A64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66820" y="2230397"/>
              <a:ext cx="466790" cy="44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37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838200" y="365126"/>
            <a:ext cx="10515600" cy="5354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smtClean="0"/>
              <a:t>업데이트</a:t>
            </a:r>
            <a:endParaRPr lang="ko-KR" altLang="en-US" sz="32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41578"/>
              </p:ext>
            </p:extLst>
          </p:nvPr>
        </p:nvGraphicFramePr>
        <p:xfrm>
          <a:off x="838622" y="1269554"/>
          <a:ext cx="10441160" cy="423250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113971278"/>
                    </a:ext>
                  </a:extLst>
                </a:gridCol>
                <a:gridCol w="9073008">
                  <a:extLst>
                    <a:ext uri="{9D8B030D-6E8A-4147-A177-3AD203B41FA5}">
                      <a16:colId xmlns:a16="http://schemas.microsoft.com/office/drawing/2014/main" val="2429682130"/>
                    </a:ext>
                  </a:extLst>
                </a:gridCol>
              </a:tblGrid>
              <a:tr h="37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날짜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업데이트 내역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551584416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2020. 08. 16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최초 작성</a:t>
                      </a:r>
                      <a:endParaRPr lang="en-US" altLang="ko-KR" sz="1100" dirty="0" smtClean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3422012142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2020. 09. 12</a:t>
                      </a:r>
                      <a:endParaRPr lang="ko-KR" altLang="en-US" sz="1100" dirty="0" smtClean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오브젝트 사이즈 변경</a:t>
                      </a:r>
                      <a:endParaRPr lang="en-US" altLang="ko-KR" sz="11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사령부 디자인 구체화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1026551645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2020. 09. 12</a:t>
                      </a:r>
                      <a:endParaRPr lang="ko-KR" altLang="en-US" sz="1100" dirty="0" smtClean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배경</a:t>
                      </a:r>
                      <a:r>
                        <a:rPr lang="en-US" altLang="ko-KR" sz="1100" dirty="0" smtClean="0"/>
                        <a:t>CG</a:t>
                      </a:r>
                      <a:r>
                        <a:rPr lang="en-US" altLang="ko-KR" sz="1100" baseline="0" dirty="0" smtClean="0"/>
                        <a:t> 2</a:t>
                      </a:r>
                      <a:r>
                        <a:rPr lang="ko-KR" altLang="en-US" sz="1100" baseline="0" dirty="0" smtClean="0"/>
                        <a:t>종 추가</a:t>
                      </a:r>
                      <a:endParaRPr lang="en-US" altLang="ko-KR" sz="1100" baseline="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/>
                        <a:t>사령부 디자인 변경 및 발전소 추가 </a:t>
                      </a: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3810719035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2511206253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1371773433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3946146098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3068510573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1234659250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276059087"/>
                  </a:ext>
                </a:extLst>
              </a:tr>
              <a:tr h="3771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L="83816" marR="83816" marT="41908" marB="41908" anchor="ctr"/>
                </a:tc>
                <a:extLst>
                  <a:ext uri="{0D108BD9-81ED-4DB2-BD59-A6C34878D82A}">
                    <a16:rowId xmlns:a16="http://schemas.microsoft.com/office/drawing/2014/main" val="73516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8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군부대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838200" y="900614"/>
            <a:ext cx="10515600" cy="5276349"/>
          </a:xfrm>
        </p:spPr>
        <p:txBody>
          <a:bodyPr/>
          <a:lstStyle/>
          <a:p>
            <a:r>
              <a:rPr lang="ko-KR" altLang="en-US" dirty="0" smtClean="0"/>
              <a:t>디자인 참고자료</a:t>
            </a:r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 descr="Military Base Stock Illustrations – 1,507 Military Base Stock  Illustrations, Vectors &amp; Clipart - Dreams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42" y="3745886"/>
            <a:ext cx="4500286" cy="253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se일러스트, 벡터, 상업적 이미지사이트 - 123R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56" y="1598469"/>
            <a:ext cx="4286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ding fences behind Abbott Circle | If It's Broke, Fix It – Chico  Enterprise-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29" y="1965922"/>
            <a:ext cx="4746570" cy="355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0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숲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7418733" y="900614"/>
            <a:ext cx="3935067" cy="5276349"/>
          </a:xfrm>
        </p:spPr>
        <p:txBody>
          <a:bodyPr/>
          <a:lstStyle/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px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세부요소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도로를 끼고 발전소를 방어하는 컨셉</a:t>
            </a:r>
            <a:endParaRPr lang="en-US" altLang="ko-KR" dirty="0" smtClean="0"/>
          </a:p>
          <a:p>
            <a:pPr lvl="2"/>
            <a:r>
              <a:rPr lang="ko-KR" altLang="en-US" b="1" dirty="0" smtClean="0">
                <a:solidFill>
                  <a:srgbClr val="FF0000"/>
                </a:solidFill>
              </a:rPr>
              <a:t>나무는 별도의 오브젝트로 배경에 포함되지 않음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도로는 숲의 바닥보다 살짝 올라와 보이게끔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99526" y="1594788"/>
            <a:ext cx="6912000" cy="3888000"/>
          </a:xfrm>
          <a:prstGeom prst="rect">
            <a:avLst/>
          </a:prstGeom>
          <a:solidFill>
            <a:srgbClr val="6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9526" y="2242788"/>
            <a:ext cx="6912000" cy="324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322445"/>
              </p:ext>
            </p:extLst>
          </p:nvPr>
        </p:nvGraphicFramePr>
        <p:xfrm>
          <a:off x="8199717" y="1685798"/>
          <a:ext cx="2750205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628">
                  <a:extLst>
                    <a:ext uri="{9D8B030D-6E8A-4147-A177-3AD203B41FA5}">
                      <a16:colId xmlns:a16="http://schemas.microsoft.com/office/drawing/2014/main" val="825683458"/>
                    </a:ext>
                  </a:extLst>
                </a:gridCol>
                <a:gridCol w="1046842">
                  <a:extLst>
                    <a:ext uri="{9D8B030D-6E8A-4147-A177-3AD203B41FA5}">
                      <a16:colId xmlns:a16="http://schemas.microsoft.com/office/drawing/2014/main" val="2354154871"/>
                    </a:ext>
                  </a:extLst>
                </a:gridCol>
                <a:gridCol w="916735">
                  <a:extLst>
                    <a:ext uri="{9D8B030D-6E8A-4147-A177-3AD203B41FA5}">
                      <a16:colId xmlns:a16="http://schemas.microsoft.com/office/drawing/2014/main" val="1241826875"/>
                    </a:ext>
                  </a:extLst>
                </a:gridCol>
              </a:tblGrid>
              <a:tr h="20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총 크기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1920*1080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288912"/>
                  </a:ext>
                </a:extLst>
              </a:tr>
              <a:tr h="20505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길이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산 배경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726624"/>
                  </a:ext>
                </a:extLst>
              </a:tr>
              <a:tr h="20505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숲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430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791735"/>
                  </a:ext>
                </a:extLst>
              </a:tr>
              <a:tr h="20505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나무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(Object)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400/500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992607"/>
                  </a:ext>
                </a:extLst>
              </a:tr>
              <a:tr h="2050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도로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472800"/>
                  </a:ext>
                </a:extLst>
              </a:tr>
              <a:tr h="2050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풀숲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213043"/>
                  </a:ext>
                </a:extLst>
              </a:tr>
              <a:tr h="20505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풀밭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138943"/>
                  </a:ext>
                </a:extLst>
              </a:tr>
            </a:tbl>
          </a:graphicData>
        </a:graphic>
      </p:graphicFrame>
      <p:pic>
        <p:nvPicPr>
          <p:cNvPr id="1026" name="Picture 2" descr="Forest illustration, Euclidean Mountain Tree, mountains, angle, leaf png |  PNGEg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38" b="66146" l="13222" r="89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11880" r="12561" b="34154"/>
          <a:stretch/>
        </p:blipFill>
        <p:spPr bwMode="auto">
          <a:xfrm>
            <a:off x="492318" y="1594788"/>
            <a:ext cx="2225055" cy="6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Forest illustration, Euclidean Mountain Tree, mountains, angle, leaf png |  PNGEg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38" b="66146" l="13222" r="89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11880" r="12561" b="34154"/>
          <a:stretch/>
        </p:blipFill>
        <p:spPr bwMode="auto">
          <a:xfrm>
            <a:off x="2711670" y="1586446"/>
            <a:ext cx="2237966" cy="6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orest illustration, Euclidean Mountain Tree, mountains, angle, leaf png |  PNGEg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38" b="66146" l="13222" r="89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11880" r="12561" b="34154"/>
          <a:stretch/>
        </p:blipFill>
        <p:spPr bwMode="auto">
          <a:xfrm>
            <a:off x="4942427" y="1586446"/>
            <a:ext cx="2467366" cy="6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ee Images | Free Vectors, Stock Photos &amp; PS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1629" r="630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63" r="36931"/>
          <a:stretch/>
        </p:blipFill>
        <p:spPr bwMode="auto">
          <a:xfrm>
            <a:off x="3920343" y="1733574"/>
            <a:ext cx="10337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Tree Images | Free Vectors, Stock Photos &amp; PS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1629" r="630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63" r="36931"/>
          <a:stretch/>
        </p:blipFill>
        <p:spPr bwMode="auto">
          <a:xfrm>
            <a:off x="3083246" y="1938276"/>
            <a:ext cx="1293119" cy="180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Tree Images | Free Vectors, Stock Photos &amp; PS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1629" r="630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63" r="36931"/>
          <a:stretch/>
        </p:blipFill>
        <p:spPr bwMode="auto">
          <a:xfrm>
            <a:off x="5013274" y="1777782"/>
            <a:ext cx="129212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Tree Images | Free Vectors, Stock Photos &amp; PS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1629" r="630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63" r="36931"/>
          <a:stretch/>
        </p:blipFill>
        <p:spPr bwMode="auto">
          <a:xfrm>
            <a:off x="2179912" y="1651752"/>
            <a:ext cx="10337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Tree Images | Free Vectors, Stock Photos &amp; PS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1629" r="630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63" r="36931"/>
          <a:stretch/>
        </p:blipFill>
        <p:spPr bwMode="auto">
          <a:xfrm>
            <a:off x="1280921" y="1763704"/>
            <a:ext cx="129212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Tree Images | Free Vectors, Stock Photos &amp; PS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1629" r="630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63" r="36931"/>
          <a:stretch/>
        </p:blipFill>
        <p:spPr bwMode="auto">
          <a:xfrm>
            <a:off x="6148670" y="1675135"/>
            <a:ext cx="10337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Tree Images | Free Vectors, Stock Photos &amp; PS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1629" r="630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63" r="36931"/>
          <a:stretch/>
        </p:blipFill>
        <p:spPr bwMode="auto">
          <a:xfrm>
            <a:off x="567479" y="1743282"/>
            <a:ext cx="10337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l="751" t="20699" r="327"/>
          <a:stretch/>
        </p:blipFill>
        <p:spPr>
          <a:xfrm>
            <a:off x="499527" y="3800731"/>
            <a:ext cx="6910266" cy="1062938"/>
          </a:xfrm>
          <a:prstGeom prst="rect">
            <a:avLst/>
          </a:prstGeom>
        </p:spPr>
      </p:pic>
      <p:pic>
        <p:nvPicPr>
          <p:cNvPr id="1030" name="Picture 6" descr="Green Grasses Illustration - Cartoon green background png is about is about  Plant, Leaf, Meadow, Text, Tree. Green Gra… | Cartoon leaf, Cartoon trees,  Cartoon grass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705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17" y="4196292"/>
            <a:ext cx="6917475" cy="138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82669" y="4715541"/>
            <a:ext cx="1080000" cy="720000"/>
            <a:chOff x="2076450" y="1492250"/>
            <a:chExt cx="3276600" cy="2168300"/>
          </a:xfrm>
        </p:grpSpPr>
        <p:sp>
          <p:nvSpPr>
            <p:cNvPr id="39" name="직사각형 38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6104565" y="4715541"/>
            <a:ext cx="1080000" cy="720000"/>
            <a:chOff x="2076450" y="1492250"/>
            <a:chExt cx="3276600" cy="2168300"/>
          </a:xfrm>
        </p:grpSpPr>
        <p:sp>
          <p:nvSpPr>
            <p:cNvPr id="45" name="직사각형 44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285250" y="4433875"/>
            <a:ext cx="1090806" cy="1064684"/>
            <a:chOff x="1527544" y="977463"/>
            <a:chExt cx="3236856" cy="3159343"/>
          </a:xfrm>
        </p:grpSpPr>
        <p:sp>
          <p:nvSpPr>
            <p:cNvPr id="35" name="사다리꼴 34"/>
            <p:cNvSpPr/>
            <p:nvPr/>
          </p:nvSpPr>
          <p:spPr>
            <a:xfrm>
              <a:off x="1791709" y="1538714"/>
              <a:ext cx="1405538" cy="2598090"/>
            </a:xfrm>
            <a:prstGeom prst="trapezoid">
              <a:avLst/>
            </a:prstGeom>
            <a:solidFill>
              <a:srgbClr val="A49C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143803" y="2629688"/>
              <a:ext cx="892169" cy="1507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액자 36"/>
            <p:cNvSpPr/>
            <p:nvPr/>
          </p:nvSpPr>
          <p:spPr>
            <a:xfrm>
              <a:off x="3304452" y="2863018"/>
              <a:ext cx="561253" cy="1273787"/>
            </a:xfrm>
            <a:prstGeom prst="fram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3484874" y="2087354"/>
              <a:ext cx="233330" cy="2049452"/>
            </a:xfrm>
            <a:prstGeom prst="ca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035972" y="2863018"/>
              <a:ext cx="728428" cy="12737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액자 51"/>
            <p:cNvSpPr/>
            <p:nvPr/>
          </p:nvSpPr>
          <p:spPr>
            <a:xfrm>
              <a:off x="4194958" y="3060224"/>
              <a:ext cx="399175" cy="1076581"/>
            </a:xfrm>
            <a:prstGeom prst="fram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원통 52"/>
            <p:cNvSpPr/>
            <p:nvPr/>
          </p:nvSpPr>
          <p:spPr>
            <a:xfrm>
              <a:off x="4273451" y="2289152"/>
              <a:ext cx="226855" cy="1847653"/>
            </a:xfrm>
            <a:prstGeom prst="ca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527544" y="3291840"/>
              <a:ext cx="3236856" cy="8449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굽은 화살표 56"/>
            <p:cNvSpPr/>
            <p:nvPr/>
          </p:nvSpPr>
          <p:spPr>
            <a:xfrm rot="5400000">
              <a:off x="1640954" y="3684130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굽은 화살표 58"/>
            <p:cNvSpPr/>
            <p:nvPr/>
          </p:nvSpPr>
          <p:spPr>
            <a:xfrm rot="5400000">
              <a:off x="2251746" y="3684130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굽은 화살표 59"/>
            <p:cNvSpPr/>
            <p:nvPr/>
          </p:nvSpPr>
          <p:spPr>
            <a:xfrm rot="5400000">
              <a:off x="2845113" y="3684129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굽은 화살표 60"/>
            <p:cNvSpPr/>
            <p:nvPr/>
          </p:nvSpPr>
          <p:spPr>
            <a:xfrm rot="5400000">
              <a:off x="3444678" y="3684129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굽은 화살표 61"/>
            <p:cNvSpPr/>
            <p:nvPr/>
          </p:nvSpPr>
          <p:spPr>
            <a:xfrm rot="5400000">
              <a:off x="3993591" y="3684128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구름 모양 설명선 62"/>
            <p:cNvSpPr/>
            <p:nvPr/>
          </p:nvSpPr>
          <p:spPr>
            <a:xfrm>
              <a:off x="2093630" y="977463"/>
              <a:ext cx="1391244" cy="465754"/>
            </a:xfrm>
            <a:prstGeom prst="cloudCallout">
              <a:avLst/>
            </a:prstGeom>
            <a:solidFill>
              <a:srgbClr val="4B51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구름 모양 설명선 63"/>
            <p:cNvSpPr/>
            <p:nvPr/>
          </p:nvSpPr>
          <p:spPr>
            <a:xfrm>
              <a:off x="3415440" y="1877441"/>
              <a:ext cx="568728" cy="190396"/>
            </a:xfrm>
            <a:prstGeom prst="cloudCallout">
              <a:avLst/>
            </a:prstGeom>
            <a:solidFill>
              <a:srgbClr val="4B51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구름 모양 설명선 66"/>
            <p:cNvSpPr/>
            <p:nvPr/>
          </p:nvSpPr>
          <p:spPr>
            <a:xfrm>
              <a:off x="4208090" y="2068435"/>
              <a:ext cx="539646" cy="180660"/>
            </a:xfrm>
            <a:prstGeom prst="cloudCallout">
              <a:avLst/>
            </a:prstGeom>
            <a:solidFill>
              <a:srgbClr val="4B51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5443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사령부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87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사령부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사령부</a:t>
            </a:r>
            <a:endParaRPr lang="en-US" altLang="ko-KR" dirty="0" smtClean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px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디자인 </a:t>
            </a:r>
            <a:r>
              <a:rPr lang="ko-KR" altLang="en-US" dirty="0"/>
              <a:t>방향</a:t>
            </a:r>
            <a:endParaRPr lang="en-US" altLang="ko-KR" dirty="0"/>
          </a:p>
          <a:p>
            <a:pPr lvl="2"/>
            <a:r>
              <a:rPr lang="ko-KR" altLang="en-US" dirty="0" smtClean="0"/>
              <a:t>카키색 지붕</a:t>
            </a:r>
            <a:r>
              <a:rPr lang="ko-KR" altLang="en-US" dirty="0" smtClean="0"/>
              <a:t>과 연두색 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부대를 대표하는 문구가 새겨진 대문  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2" name="그림 31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59" l="0" r="9973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767" y="4374671"/>
            <a:ext cx="2261914" cy="1704177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527544" y="1440784"/>
            <a:ext cx="3225195" cy="2392741"/>
            <a:chOff x="1387618" y="1384677"/>
            <a:chExt cx="3225195" cy="2392741"/>
          </a:xfrm>
        </p:grpSpPr>
        <p:sp>
          <p:nvSpPr>
            <p:cNvPr id="7" name="직사각형 6"/>
            <p:cNvSpPr/>
            <p:nvPr/>
          </p:nvSpPr>
          <p:spPr>
            <a:xfrm>
              <a:off x="1456384" y="1885556"/>
              <a:ext cx="3096348" cy="18918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6877" y="2905332"/>
              <a:ext cx="1109344" cy="872086"/>
            </a:xfrm>
            <a:prstGeom prst="rect">
              <a:avLst/>
            </a:prstGeom>
          </p:spPr>
        </p:pic>
        <p:sp>
          <p:nvSpPr>
            <p:cNvPr id="17" name="원통 16"/>
            <p:cNvSpPr/>
            <p:nvPr/>
          </p:nvSpPr>
          <p:spPr>
            <a:xfrm>
              <a:off x="2348928" y="2905332"/>
              <a:ext cx="142023" cy="855200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통 32"/>
            <p:cNvSpPr/>
            <p:nvPr/>
          </p:nvSpPr>
          <p:spPr>
            <a:xfrm>
              <a:off x="3501542" y="2905332"/>
              <a:ext cx="156058" cy="872085"/>
            </a:xfrm>
            <a:prstGeom prst="ca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빗면 7"/>
            <p:cNvSpPr/>
            <p:nvPr/>
          </p:nvSpPr>
          <p:spPr>
            <a:xfrm>
              <a:off x="2175594" y="2700837"/>
              <a:ext cx="1611410" cy="375217"/>
            </a:xfrm>
            <a:prstGeom prst="beve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호 국   강 병</a:t>
              </a:r>
              <a:endParaRPr lang="ko-KR" altLang="en-US" sz="1600" b="1" dirty="0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2590" y="2239174"/>
              <a:ext cx="466790" cy="44773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8724" y="2971807"/>
              <a:ext cx="466790" cy="447737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8285" y="2239174"/>
              <a:ext cx="466790" cy="44773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419" y="2971807"/>
              <a:ext cx="466790" cy="447737"/>
            </a:xfrm>
            <a:prstGeom prst="rect">
              <a:avLst/>
            </a:prstGeom>
          </p:spPr>
        </p:pic>
        <p:sp>
          <p:nvSpPr>
            <p:cNvPr id="22" name="사다리꼴 21"/>
            <p:cNvSpPr/>
            <p:nvPr/>
          </p:nvSpPr>
          <p:spPr>
            <a:xfrm>
              <a:off x="1387618" y="1384677"/>
              <a:ext cx="3225195" cy="718907"/>
            </a:xfrm>
            <a:prstGeom prst="trapezoid">
              <a:avLst/>
            </a:prstGeom>
            <a:solidFill>
              <a:srgbClr val="6A64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820" y="2230397"/>
              <a:ext cx="466790" cy="447737"/>
            </a:xfrm>
            <a:prstGeom prst="rect">
              <a:avLst/>
            </a:prstGeom>
          </p:spPr>
        </p:pic>
      </p:grpSp>
      <p:pic>
        <p:nvPicPr>
          <p:cNvPr id="39" name="Picture 2" descr="광주-충장회관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299" y="4375647"/>
            <a:ext cx="2270935" cy="170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604"/>
              </p:ext>
            </p:extLst>
          </p:nvPr>
        </p:nvGraphicFramePr>
        <p:xfrm>
          <a:off x="6525960" y="1718015"/>
          <a:ext cx="2750205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628">
                  <a:extLst>
                    <a:ext uri="{9D8B030D-6E8A-4147-A177-3AD203B41FA5}">
                      <a16:colId xmlns:a16="http://schemas.microsoft.com/office/drawing/2014/main" val="825683458"/>
                    </a:ext>
                  </a:extLst>
                </a:gridCol>
                <a:gridCol w="1046842">
                  <a:extLst>
                    <a:ext uri="{9D8B030D-6E8A-4147-A177-3AD203B41FA5}">
                      <a16:colId xmlns:a16="http://schemas.microsoft.com/office/drawing/2014/main" val="2354154871"/>
                    </a:ext>
                  </a:extLst>
                </a:gridCol>
                <a:gridCol w="916735">
                  <a:extLst>
                    <a:ext uri="{9D8B030D-6E8A-4147-A177-3AD203B41FA5}">
                      <a16:colId xmlns:a16="http://schemas.microsoft.com/office/drawing/2014/main" val="1241826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총 크기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600*450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28891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구성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요소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지붕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600*150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726624"/>
                  </a:ext>
                </a:extLst>
              </a:tr>
              <a:tr h="18706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벽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600*450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79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9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발전소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사령부</a:t>
            </a:r>
            <a:endParaRPr lang="en-US" altLang="ko-KR" dirty="0" smtClean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px</a:t>
            </a:r>
            <a:r>
              <a:rPr lang="en-US" altLang="ko-KR" dirty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디자인 </a:t>
            </a:r>
            <a:r>
              <a:rPr lang="ko-KR" altLang="en-US" dirty="0"/>
              <a:t>방향</a:t>
            </a:r>
            <a:endParaRPr lang="en-US" altLang="ko-KR" dirty="0"/>
          </a:p>
          <a:p>
            <a:pPr lvl="2"/>
            <a:r>
              <a:rPr lang="ko-KR" altLang="en-US" dirty="0" smtClean="0"/>
              <a:t>카키색 지붕</a:t>
            </a:r>
            <a:r>
              <a:rPr lang="ko-KR" altLang="en-US" dirty="0" smtClean="0"/>
              <a:t>과 연두색 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부대를 대표하는 문구가 새겨진 대문  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1" b="100000" l="0" r="100000">
                        <a14:foregroundMark x1="32167" y1="9055" x2="35667" y2="41732"/>
                        <a14:foregroundMark x1="80167" y1="24803" x2="79333" y2="421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5758" y="4410471"/>
            <a:ext cx="2256090" cy="2017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grpSp>
        <p:nvGrpSpPr>
          <p:cNvPr id="16" name="그룹 15"/>
          <p:cNvGrpSpPr/>
          <p:nvPr/>
        </p:nvGrpSpPr>
        <p:grpSpPr>
          <a:xfrm>
            <a:off x="1527544" y="977463"/>
            <a:ext cx="3236856" cy="3159343"/>
            <a:chOff x="1527544" y="977463"/>
            <a:chExt cx="3236856" cy="3159343"/>
          </a:xfrm>
        </p:grpSpPr>
        <p:sp>
          <p:nvSpPr>
            <p:cNvPr id="2" name="사다리꼴 1"/>
            <p:cNvSpPr/>
            <p:nvPr/>
          </p:nvSpPr>
          <p:spPr>
            <a:xfrm>
              <a:off x="1791709" y="1538714"/>
              <a:ext cx="1405538" cy="2598090"/>
            </a:xfrm>
            <a:prstGeom prst="trapezoid">
              <a:avLst/>
            </a:prstGeom>
            <a:solidFill>
              <a:srgbClr val="A49C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143803" y="2629688"/>
              <a:ext cx="892169" cy="1507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액자 10"/>
            <p:cNvSpPr/>
            <p:nvPr/>
          </p:nvSpPr>
          <p:spPr>
            <a:xfrm>
              <a:off x="3304452" y="2863018"/>
              <a:ext cx="561253" cy="1273787"/>
            </a:xfrm>
            <a:prstGeom prst="fram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원통 4"/>
            <p:cNvSpPr/>
            <p:nvPr/>
          </p:nvSpPr>
          <p:spPr>
            <a:xfrm>
              <a:off x="3484874" y="2087354"/>
              <a:ext cx="233330" cy="2049452"/>
            </a:xfrm>
            <a:prstGeom prst="ca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035972" y="2863018"/>
              <a:ext cx="728428" cy="12737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액자 39"/>
            <p:cNvSpPr/>
            <p:nvPr/>
          </p:nvSpPr>
          <p:spPr>
            <a:xfrm>
              <a:off x="4194958" y="3060224"/>
              <a:ext cx="399175" cy="1076581"/>
            </a:xfrm>
            <a:prstGeom prst="fram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4273451" y="2289152"/>
              <a:ext cx="226855" cy="1847653"/>
            </a:xfrm>
            <a:prstGeom prst="ca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27544" y="3291840"/>
              <a:ext cx="3236856" cy="8449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굽은 화살표 12"/>
            <p:cNvSpPr/>
            <p:nvPr/>
          </p:nvSpPr>
          <p:spPr>
            <a:xfrm rot="5400000">
              <a:off x="1640954" y="3684130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굽은 화살표 42"/>
            <p:cNvSpPr/>
            <p:nvPr/>
          </p:nvSpPr>
          <p:spPr>
            <a:xfrm rot="5400000">
              <a:off x="2251746" y="3684130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굽은 화살표 43"/>
            <p:cNvSpPr/>
            <p:nvPr/>
          </p:nvSpPr>
          <p:spPr>
            <a:xfrm rot="5400000">
              <a:off x="2845113" y="3684129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굽은 화살표 44"/>
            <p:cNvSpPr/>
            <p:nvPr/>
          </p:nvSpPr>
          <p:spPr>
            <a:xfrm rot="5400000">
              <a:off x="3444678" y="3684129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굽은 화살표 45"/>
            <p:cNvSpPr/>
            <p:nvPr/>
          </p:nvSpPr>
          <p:spPr>
            <a:xfrm rot="5400000">
              <a:off x="3993591" y="3684128"/>
              <a:ext cx="653971" cy="251381"/>
            </a:xfrm>
            <a:prstGeom prst="bentArrow">
              <a:avLst>
                <a:gd name="adj1" fmla="val 50000"/>
                <a:gd name="adj2" fmla="val 25000"/>
                <a:gd name="adj3" fmla="val 0"/>
                <a:gd name="adj4" fmla="val 40464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구름 모양 설명선 13"/>
            <p:cNvSpPr/>
            <p:nvPr/>
          </p:nvSpPr>
          <p:spPr>
            <a:xfrm>
              <a:off x="2093630" y="977463"/>
              <a:ext cx="1391244" cy="465754"/>
            </a:xfrm>
            <a:prstGeom prst="cloudCallout">
              <a:avLst/>
            </a:prstGeom>
            <a:solidFill>
              <a:srgbClr val="4B51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구름 모양 설명선 46"/>
            <p:cNvSpPr/>
            <p:nvPr/>
          </p:nvSpPr>
          <p:spPr>
            <a:xfrm>
              <a:off x="3415440" y="1877441"/>
              <a:ext cx="568728" cy="190396"/>
            </a:xfrm>
            <a:prstGeom prst="cloudCallout">
              <a:avLst/>
            </a:prstGeom>
            <a:solidFill>
              <a:srgbClr val="4B51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구름 모양 설명선 47"/>
            <p:cNvSpPr/>
            <p:nvPr/>
          </p:nvSpPr>
          <p:spPr>
            <a:xfrm>
              <a:off x="4208090" y="2068435"/>
              <a:ext cx="539646" cy="180660"/>
            </a:xfrm>
            <a:prstGeom prst="cloudCallout">
              <a:avLst/>
            </a:prstGeom>
            <a:solidFill>
              <a:srgbClr val="4B51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64502"/>
              </p:ext>
            </p:extLst>
          </p:nvPr>
        </p:nvGraphicFramePr>
        <p:xfrm>
          <a:off x="6525960" y="1718015"/>
          <a:ext cx="2750205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628">
                  <a:extLst>
                    <a:ext uri="{9D8B030D-6E8A-4147-A177-3AD203B41FA5}">
                      <a16:colId xmlns:a16="http://schemas.microsoft.com/office/drawing/2014/main" val="825683458"/>
                    </a:ext>
                  </a:extLst>
                </a:gridCol>
                <a:gridCol w="1046842">
                  <a:extLst>
                    <a:ext uri="{9D8B030D-6E8A-4147-A177-3AD203B41FA5}">
                      <a16:colId xmlns:a16="http://schemas.microsoft.com/office/drawing/2014/main" val="2354154871"/>
                    </a:ext>
                  </a:extLst>
                </a:gridCol>
                <a:gridCol w="916735">
                  <a:extLst>
                    <a:ext uri="{9D8B030D-6E8A-4147-A177-3AD203B41FA5}">
                      <a16:colId xmlns:a16="http://schemas.microsoft.com/office/drawing/2014/main" val="1241826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총 크기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600*500(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구름 제외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28891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구성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요소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큰 기둥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250*150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726624"/>
                  </a:ext>
                </a:extLst>
              </a:tr>
              <a:tr h="18706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작은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50*250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50*230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791735"/>
                  </a:ext>
                </a:extLst>
              </a:tr>
              <a:tr h="1870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흰 건물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150*150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150*100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73057"/>
                  </a:ext>
                </a:extLst>
              </a:tr>
              <a:tr h="1870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하단부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600*150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04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012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발전소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838200" y="900614"/>
            <a:ext cx="10515600" cy="5276349"/>
          </a:xfrm>
        </p:spPr>
        <p:txBody>
          <a:bodyPr/>
          <a:lstStyle/>
          <a:p>
            <a:r>
              <a:rPr lang="ko-KR" altLang="en-US" dirty="0" smtClean="0"/>
              <a:t>디자인 참고자료</a:t>
            </a:r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7" name="Picture 2" descr="석탄 화력 발전소 | Mu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74" y="1506521"/>
            <a:ext cx="4988761" cy="239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3799" b="10211"/>
          <a:stretch/>
        </p:blipFill>
        <p:spPr>
          <a:xfrm>
            <a:off x="655979" y="4376508"/>
            <a:ext cx="6087325" cy="2282847"/>
          </a:xfrm>
          <a:prstGeom prst="rect">
            <a:avLst/>
          </a:prstGeom>
        </p:spPr>
      </p:pic>
      <p:pic>
        <p:nvPicPr>
          <p:cNvPr id="3074" name="Picture 2" descr="환경법률신문 모바일 사이트, 당진·태안 화력발전소 물먹는 하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78" y="3478005"/>
            <a:ext cx="48768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현대건설이 우즈베키스탄에 지은 복합화력발전소 이야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98" y="1343222"/>
            <a:ext cx="2727977" cy="20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92846" y="2762118"/>
            <a:ext cx="773758" cy="7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1671" y="4995566"/>
            <a:ext cx="4524900" cy="91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80949" y="1506521"/>
            <a:ext cx="365760" cy="91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73250" y="4386746"/>
            <a:ext cx="999550" cy="973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6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95965" y="4096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2161426"/>
            <a:ext cx="84201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 err="1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포탑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포탑</a:t>
            </a:r>
            <a:r>
              <a:rPr lang="ko-KR" altLang="en-US" dirty="0" smtClean="0"/>
              <a:t> 본체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무인 </a:t>
            </a:r>
            <a:r>
              <a:rPr lang="ko-KR" altLang="en-US" dirty="0" err="1" smtClean="0"/>
              <a:t>포탑의</a:t>
            </a:r>
            <a:r>
              <a:rPr lang="ko-KR" altLang="en-US" dirty="0" smtClean="0"/>
              <a:t> 지지대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무기에 공용으로 사용됨</a:t>
            </a:r>
            <a:endParaRPr lang="en-US" altLang="ko-KR" dirty="0" smtClean="0"/>
          </a:p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 방향</a:t>
            </a:r>
            <a:endParaRPr lang="en-US" altLang="ko-KR" dirty="0" smtClean="0"/>
          </a:p>
          <a:p>
            <a:pPr lvl="2"/>
            <a:r>
              <a:rPr lang="ko-KR" altLang="en-US" dirty="0" err="1"/>
              <a:t>포탑</a:t>
            </a:r>
            <a:r>
              <a:rPr lang="ko-KR" altLang="en-US" dirty="0"/>
              <a:t> 무기가 회전할 수 있는 공간이 확보된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마름모 형태의 지지대로 안전하게 받치고 기둥으로 무기를 지탱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회색 계열의 색상에 형태는 단순하게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총 크기 </a:t>
            </a:r>
            <a:r>
              <a:rPr lang="en-US" altLang="ko-KR" dirty="0" smtClean="0"/>
              <a:t>: 400*500(</a:t>
            </a:r>
            <a:r>
              <a:rPr lang="en-US" altLang="ko-KR" dirty="0" err="1" smtClean="0"/>
              <a:t>px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기둥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지지대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3.5 : 1.5</a:t>
            </a:r>
            <a:r>
              <a:rPr lang="ko-KR" altLang="en-US" dirty="0" smtClean="0"/>
              <a:t>를 제시하긴 하지만 생각한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모양따라</a:t>
            </a:r>
            <a:r>
              <a:rPr lang="ko-KR" altLang="en-US" dirty="0" smtClean="0"/>
              <a:t>        자유롭게 </a:t>
            </a:r>
            <a:r>
              <a:rPr lang="ko-KR" altLang="en-US" dirty="0" err="1" smtClean="0"/>
              <a:t>수정하셈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192205" y="1644650"/>
            <a:ext cx="144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51966" y="1644650"/>
            <a:ext cx="720000" cy="12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/>
          <p:cNvSpPr/>
          <p:nvPr/>
        </p:nvSpPr>
        <p:spPr>
          <a:xfrm>
            <a:off x="2191966" y="2904650"/>
            <a:ext cx="1440000" cy="540000"/>
          </a:xfrm>
          <a:prstGeom prst="trapezoid">
            <a:avLst/>
          </a:prstGeom>
          <a:solidFill>
            <a:srgbClr val="76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819891" y="1714457"/>
            <a:ext cx="184150" cy="18415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1966" y="1272632"/>
            <a:ext cx="2160000" cy="10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Picture 2" descr="Tower Defense Simulator Wiki - Turret Tower Defense Simulator, H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0" y="3618550"/>
            <a:ext cx="4374720" cy="308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74700" y="633730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예시 이미지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139848" y="2724650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포탑</a:t>
            </a:r>
            <a:r>
              <a:rPr lang="ko-KR" altLang="en-US" sz="1200" dirty="0" smtClean="0"/>
              <a:t> 본체 →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330217" y="1506150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← </a:t>
            </a:r>
            <a:r>
              <a:rPr lang="ko-KR" altLang="en-US" sz="1200" dirty="0" err="1" smtClean="0"/>
              <a:t>포탑</a:t>
            </a:r>
            <a:r>
              <a:rPr lang="ko-KR" altLang="en-US" sz="1200" dirty="0" smtClean="0"/>
              <a:t> 무기가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설치될 곳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859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소총 계열 무기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소총</a:t>
            </a:r>
            <a:endParaRPr lang="en-US" altLang="ko-KR" dirty="0" smtClean="0"/>
          </a:p>
          <a:p>
            <a:pPr lvl="1"/>
            <a:r>
              <a:rPr lang="ko-KR" altLang="en-US" dirty="0"/>
              <a:t>디자인 방향</a:t>
            </a:r>
            <a:endParaRPr lang="en-US" altLang="ko-KR" dirty="0"/>
          </a:p>
          <a:p>
            <a:pPr lvl="2"/>
            <a:r>
              <a:rPr lang="ko-KR" altLang="en-US" dirty="0" smtClean="0"/>
              <a:t>소총을 연상시키는 얇고 긴 포신</a:t>
            </a:r>
            <a:endParaRPr lang="en-US" altLang="ko-KR" dirty="0"/>
          </a:p>
          <a:p>
            <a:pPr lvl="2"/>
            <a:r>
              <a:rPr lang="ko-KR" altLang="en-US" dirty="0" smtClean="0"/>
              <a:t>예시 일러스트에서 탄띠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방패막</a:t>
            </a:r>
            <a:r>
              <a:rPr lang="ko-KR" altLang="en-US" dirty="0" err="1"/>
              <a:t>은</a:t>
            </a:r>
            <a:r>
              <a:rPr lang="ko-KR" altLang="en-US" dirty="0" smtClean="0"/>
              <a:t> 필요 없</a:t>
            </a:r>
            <a:r>
              <a:rPr lang="ko-KR" altLang="en-US" dirty="0"/>
              <a:t>음</a:t>
            </a:r>
            <a:endParaRPr lang="en-US" altLang="ko-KR" dirty="0"/>
          </a:p>
          <a:p>
            <a:pPr lvl="2"/>
            <a:r>
              <a:rPr lang="ko-KR" altLang="en-US" dirty="0" smtClean="0"/>
              <a:t>검은색 </a:t>
            </a:r>
            <a:r>
              <a:rPr lang="ko-KR" altLang="en-US" dirty="0"/>
              <a:t>계열의 색상에 형태는 단순하게</a:t>
            </a:r>
            <a:endParaRPr lang="en-US" altLang="ko-KR" dirty="0"/>
          </a:p>
          <a:p>
            <a:pPr lvl="1"/>
            <a:r>
              <a:rPr lang="ko-KR" altLang="en-US" dirty="0" smtClean="0"/>
              <a:t>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px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ko-KR" altLang="en-US" dirty="0"/>
              <a:t>총 크기 </a:t>
            </a:r>
            <a:r>
              <a:rPr lang="en-US" altLang="ko-KR" dirty="0"/>
              <a:t>: </a:t>
            </a:r>
            <a:r>
              <a:rPr lang="en-US" altLang="ko-KR" dirty="0" smtClean="0"/>
              <a:t>900*300</a:t>
            </a:r>
          </a:p>
          <a:p>
            <a:pPr lvl="2"/>
            <a:r>
              <a:rPr lang="ko-KR" altLang="en-US" dirty="0" smtClean="0"/>
              <a:t>포신 길이 </a:t>
            </a:r>
            <a:r>
              <a:rPr lang="en-US" altLang="ko-KR" dirty="0" smtClean="0"/>
              <a:t>: 400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76450" y="1492250"/>
            <a:ext cx="3276600" cy="2168300"/>
            <a:chOff x="2076450" y="1492250"/>
            <a:chExt cx="3276600" cy="2168300"/>
          </a:xfrm>
        </p:grpSpPr>
        <p:sp>
          <p:nvSpPr>
            <p:cNvPr id="16" name="직사각형 15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27450" y="170497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675929" y="4634685"/>
            <a:ext cx="720000" cy="12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다리꼴 25"/>
          <p:cNvSpPr/>
          <p:nvPr/>
        </p:nvSpPr>
        <p:spPr>
          <a:xfrm>
            <a:off x="2315929" y="5894685"/>
            <a:ext cx="1440000" cy="540000"/>
          </a:xfrm>
          <a:prstGeom prst="trapezoid">
            <a:avLst/>
          </a:prstGeom>
          <a:solidFill>
            <a:srgbClr val="76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Machine Gun Clipart Turret - M41 Light Anti Aircraft Gun - P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4149" y="3666085"/>
            <a:ext cx="4303560" cy="257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917700" y="4140200"/>
            <a:ext cx="3435350" cy="1079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74700" y="633730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예시 이미지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1173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소총 계열 무기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이단 소총</a:t>
            </a:r>
            <a:endParaRPr lang="en-US" altLang="ko-KR" dirty="0" smtClean="0"/>
          </a:p>
          <a:p>
            <a:pPr lvl="1"/>
            <a:r>
              <a:rPr lang="ko-KR" altLang="en-US" dirty="0"/>
              <a:t>디자인 방향</a:t>
            </a:r>
            <a:endParaRPr lang="en-US" altLang="ko-KR" dirty="0"/>
          </a:p>
          <a:p>
            <a:pPr lvl="2"/>
            <a:r>
              <a:rPr lang="ko-KR" altLang="en-US" dirty="0" smtClean="0"/>
              <a:t>소총에서 포신이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늘어남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px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총 크기 </a:t>
            </a:r>
            <a:r>
              <a:rPr lang="en-US" altLang="ko-KR" dirty="0"/>
              <a:t>: </a:t>
            </a:r>
            <a:r>
              <a:rPr lang="en-US" altLang="ko-KR" dirty="0" smtClean="0"/>
              <a:t>900*300</a:t>
            </a:r>
            <a:endParaRPr lang="en-US" altLang="ko-KR" dirty="0"/>
          </a:p>
          <a:p>
            <a:pPr lvl="2"/>
            <a:r>
              <a:rPr lang="ko-KR" altLang="en-US" dirty="0"/>
              <a:t>포신 길이 </a:t>
            </a:r>
            <a:r>
              <a:rPr lang="en-US" altLang="ko-KR" dirty="0"/>
              <a:t>: </a:t>
            </a:r>
            <a:r>
              <a:rPr lang="en-US" altLang="ko-KR" dirty="0" smtClean="0"/>
              <a:t>400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551966" y="1860550"/>
            <a:ext cx="720000" cy="12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다리꼴 16"/>
          <p:cNvSpPr/>
          <p:nvPr/>
        </p:nvSpPr>
        <p:spPr>
          <a:xfrm>
            <a:off x="2191966" y="3120550"/>
            <a:ext cx="1440000" cy="540000"/>
          </a:xfrm>
          <a:prstGeom prst="trapezoid">
            <a:avLst/>
          </a:prstGeom>
          <a:solidFill>
            <a:srgbClr val="76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076450" y="1492250"/>
            <a:ext cx="1651000" cy="5334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89694" y="1938342"/>
            <a:ext cx="444543" cy="44454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727450" y="1556139"/>
            <a:ext cx="1625600" cy="1079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5929" y="4634685"/>
            <a:ext cx="720000" cy="12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다리꼴 25"/>
          <p:cNvSpPr/>
          <p:nvPr/>
        </p:nvSpPr>
        <p:spPr>
          <a:xfrm>
            <a:off x="2315929" y="5894685"/>
            <a:ext cx="1440000" cy="540000"/>
          </a:xfrm>
          <a:prstGeom prst="trapezoid">
            <a:avLst/>
          </a:prstGeom>
          <a:solidFill>
            <a:srgbClr val="76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17700" y="4140200"/>
            <a:ext cx="3435350" cy="1079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27450" y="1830392"/>
            <a:ext cx="1625600" cy="1079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Machine Gun Clipart Turret - M41 Light Anti Aircraft Gun - P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4149" y="3666085"/>
            <a:ext cx="4303560" cy="257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74700" y="633730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예시 이미지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293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소총 계열 무기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기관총</a:t>
            </a:r>
            <a:endParaRPr lang="en-US" altLang="ko-KR" dirty="0"/>
          </a:p>
          <a:p>
            <a:pPr lvl="1"/>
            <a:r>
              <a:rPr lang="ko-KR" altLang="en-US" dirty="0"/>
              <a:t>디자인 방향</a:t>
            </a:r>
            <a:endParaRPr lang="en-US" altLang="ko-KR" dirty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smtClean="0"/>
              <a:t>개의 포신이 탄을 난사하는 무기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탄띠 체인이 체인과 연결됨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체인이 너무 밑으로 늘어져 본체 지지대에 닿지 않게 주의</a:t>
            </a:r>
            <a:endParaRPr lang="en-US" altLang="ko-KR" dirty="0" smtClean="0"/>
          </a:p>
          <a:p>
            <a:pPr lvl="2"/>
            <a:r>
              <a:rPr lang="ko-KR" altLang="en-US" dirty="0"/>
              <a:t>검은색 계열의 색상에 형태는 </a:t>
            </a:r>
            <a:r>
              <a:rPr lang="ko-KR" altLang="en-US" dirty="0" smtClean="0"/>
              <a:t>단순하게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체인통은</a:t>
            </a:r>
            <a:r>
              <a:rPr lang="ko-KR" altLang="en-US" dirty="0" smtClean="0"/>
              <a:t> 국방색의 원통형</a:t>
            </a:r>
            <a:endParaRPr lang="en-US" altLang="ko-KR" dirty="0"/>
          </a:p>
          <a:p>
            <a:pPr lvl="1"/>
            <a:r>
              <a:rPr lang="ko-KR" altLang="en-US" dirty="0" smtClean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en-US" altLang="ko-KR" dirty="0" err="1"/>
              <a:t>px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총 크기 </a:t>
            </a:r>
            <a:r>
              <a:rPr lang="en-US" altLang="ko-KR" dirty="0"/>
              <a:t>: </a:t>
            </a:r>
            <a:r>
              <a:rPr lang="en-US" altLang="ko-KR" dirty="0" smtClean="0"/>
              <a:t>800*300</a:t>
            </a:r>
            <a:endParaRPr lang="en-US" altLang="ko-KR" dirty="0"/>
          </a:p>
          <a:p>
            <a:pPr lvl="2"/>
            <a:r>
              <a:rPr lang="ko-KR" altLang="en-US" dirty="0"/>
              <a:t>포신 길이 </a:t>
            </a:r>
            <a:r>
              <a:rPr lang="en-US" altLang="ko-KR" dirty="0"/>
              <a:t>: </a:t>
            </a:r>
            <a:r>
              <a:rPr lang="en-US" altLang="ko-KR" dirty="0" smtClean="0"/>
              <a:t>300</a:t>
            </a:r>
          </a:p>
          <a:p>
            <a:pPr lvl="2"/>
            <a:r>
              <a:rPr lang="ko-KR" altLang="en-US" dirty="0" smtClean="0"/>
              <a:t>몸체 길이 </a:t>
            </a:r>
            <a:r>
              <a:rPr lang="en-US" altLang="ko-KR" dirty="0" smtClean="0"/>
              <a:t>: 200</a:t>
            </a:r>
          </a:p>
          <a:p>
            <a:pPr lvl="2"/>
            <a:r>
              <a:rPr lang="ko-KR" altLang="en-US" dirty="0" err="1" smtClean="0"/>
              <a:t>체인통</a:t>
            </a:r>
            <a:r>
              <a:rPr lang="ko-KR" altLang="en-US" dirty="0"/>
              <a:t>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: 300*200</a:t>
            </a:r>
          </a:p>
          <a:p>
            <a:pPr lvl="2"/>
            <a:r>
              <a:rPr lang="ko-KR" altLang="en-US" dirty="0" smtClean="0"/>
              <a:t>탄띠 체인 넓이 </a:t>
            </a:r>
            <a:r>
              <a:rPr lang="en-US" altLang="ko-KR" dirty="0" smtClean="0"/>
              <a:t>: 100 </a:t>
            </a:r>
          </a:p>
          <a:p>
            <a:pPr lvl="2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36032" y="1377950"/>
            <a:ext cx="4317018" cy="2282600"/>
            <a:chOff x="1036032" y="1377950"/>
            <a:chExt cx="4317018" cy="2282600"/>
          </a:xfrm>
        </p:grpSpPr>
        <p:sp>
          <p:nvSpPr>
            <p:cNvPr id="4" name="직사각형 3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076450" y="1492250"/>
              <a:ext cx="1651000" cy="533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727450" y="1556139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27450" y="1830392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727450" y="1693265"/>
              <a:ext cx="1625600" cy="1079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787900" y="1492250"/>
              <a:ext cx="393700" cy="533400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36032" y="1377950"/>
              <a:ext cx="1040417" cy="82549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675929" y="4634685"/>
            <a:ext cx="720000" cy="12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다리꼴 20"/>
          <p:cNvSpPr/>
          <p:nvPr/>
        </p:nvSpPr>
        <p:spPr>
          <a:xfrm>
            <a:off x="2315929" y="5894685"/>
            <a:ext cx="1440000" cy="540000"/>
          </a:xfrm>
          <a:prstGeom prst="trapezoid">
            <a:avLst/>
          </a:prstGeom>
          <a:solidFill>
            <a:srgbClr val="76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 descr="Team Fortress 2 Sentry Gun Video Game Weapon Turret, PNG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0" t="199" r="15650" b="28663"/>
          <a:stretch/>
        </p:blipFill>
        <p:spPr bwMode="auto">
          <a:xfrm rot="211557">
            <a:off x="1611626" y="3955244"/>
            <a:ext cx="3044463" cy="19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705539" y="4140200"/>
            <a:ext cx="2885511" cy="1079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74700" y="633730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예시 이미지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레이저 계열 무기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smtClean="0"/>
              <a:t>레이저건</a:t>
            </a:r>
            <a:endParaRPr lang="en-US" altLang="ko-KR" dirty="0"/>
          </a:p>
          <a:p>
            <a:pPr lvl="1"/>
            <a:r>
              <a:rPr lang="ko-KR" altLang="en-US" dirty="0"/>
              <a:t>디자인 방향</a:t>
            </a:r>
            <a:endParaRPr lang="en-US" altLang="ko-KR" dirty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자형 레이저를 발사하는 빔 발사 </a:t>
            </a:r>
            <a:r>
              <a:rPr lang="ko-KR" altLang="en-US" dirty="0"/>
              <a:t>무기</a:t>
            </a:r>
            <a:endParaRPr lang="en-US" altLang="ko-KR" dirty="0"/>
          </a:p>
          <a:p>
            <a:pPr lvl="2"/>
            <a:r>
              <a:rPr lang="ko-KR" altLang="en-US" dirty="0" smtClean="0"/>
              <a:t>흰색 계열 바탕에 검은색과 빨간색 선으로 꾸밈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뒷부분의 배터리엔 빨간색 에너지가 가득 차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배터리와 레이저건 본체를 다색의 선으로 연결함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px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총 </a:t>
            </a:r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en-US" altLang="ko-KR" dirty="0" smtClean="0"/>
              <a:t>900*300</a:t>
            </a:r>
            <a:endParaRPr lang="en-US" altLang="ko-KR" dirty="0"/>
          </a:p>
          <a:p>
            <a:pPr lvl="2"/>
            <a:r>
              <a:rPr lang="ko-KR" altLang="en-US" dirty="0" smtClean="0"/>
              <a:t>포신 길이 </a:t>
            </a:r>
            <a:r>
              <a:rPr lang="en-US" altLang="ko-KR" dirty="0" smtClean="0"/>
              <a:t>: 400</a:t>
            </a:r>
          </a:p>
          <a:p>
            <a:pPr lvl="2"/>
            <a:r>
              <a:rPr lang="ko-KR" altLang="en-US" dirty="0" smtClean="0"/>
              <a:t>몸체 크기 </a:t>
            </a:r>
            <a:r>
              <a:rPr lang="en-US" altLang="ko-KR" dirty="0" smtClean="0"/>
              <a:t>: 300*160</a:t>
            </a:r>
            <a:endParaRPr lang="en-US" altLang="ko-KR" dirty="0"/>
          </a:p>
          <a:p>
            <a:pPr lvl="2"/>
            <a:r>
              <a:rPr lang="ko-KR" altLang="en-US" dirty="0" smtClean="0"/>
              <a:t>배터리 </a:t>
            </a:r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en-US" altLang="ko-KR" dirty="0" smtClean="0"/>
              <a:t>200*300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042095" y="1432118"/>
            <a:ext cx="4317305" cy="2228432"/>
            <a:chOff x="1042095" y="1432118"/>
            <a:chExt cx="4317305" cy="2228432"/>
          </a:xfrm>
        </p:grpSpPr>
        <p:sp>
          <p:nvSpPr>
            <p:cNvPr id="2" name="사다리꼴 1"/>
            <p:cNvSpPr/>
            <p:nvPr/>
          </p:nvSpPr>
          <p:spPr>
            <a:xfrm rot="10800000">
              <a:off x="3161799" y="1764860"/>
              <a:ext cx="2191251" cy="241738"/>
            </a:xfrm>
            <a:prstGeom prst="trapezoid">
              <a:avLst>
                <a:gd name="adj" fmla="val 45306"/>
              </a:avLst>
            </a:prstGeom>
            <a:solidFill>
              <a:srgbClr val="27272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076450" y="1664088"/>
              <a:ext cx="1651000" cy="36156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727450" y="1664088"/>
              <a:ext cx="1625600" cy="1079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33800" y="1772039"/>
              <a:ext cx="1619250" cy="57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283200" y="1664088"/>
              <a:ext cx="76200" cy="1586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42095" y="1432118"/>
              <a:ext cx="1040417" cy="825499"/>
            </a:xfrm>
            <a:prstGeom prst="rect">
              <a:avLst/>
            </a:prstGeom>
            <a:solidFill>
              <a:srgbClr val="D6DC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42095" y="1624653"/>
              <a:ext cx="858419" cy="4762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095500" y="1466850"/>
              <a:ext cx="381000" cy="203200"/>
            </a:xfrm>
            <a:custGeom>
              <a:avLst/>
              <a:gdLst>
                <a:gd name="connsiteX0" fmla="*/ 0 w 381000"/>
                <a:gd name="connsiteY0" fmla="*/ 0 h 203200"/>
                <a:gd name="connsiteX1" fmla="*/ 120650 w 381000"/>
                <a:gd name="connsiteY1" fmla="*/ 44450 h 203200"/>
                <a:gd name="connsiteX2" fmla="*/ 171450 w 381000"/>
                <a:gd name="connsiteY2" fmla="*/ 63500 h 203200"/>
                <a:gd name="connsiteX3" fmla="*/ 203200 w 381000"/>
                <a:gd name="connsiteY3" fmla="*/ 76200 h 203200"/>
                <a:gd name="connsiteX4" fmla="*/ 228600 w 381000"/>
                <a:gd name="connsiteY4" fmla="*/ 88900 h 203200"/>
                <a:gd name="connsiteX5" fmla="*/ 247650 w 381000"/>
                <a:gd name="connsiteY5" fmla="*/ 95250 h 203200"/>
                <a:gd name="connsiteX6" fmla="*/ 279400 w 381000"/>
                <a:gd name="connsiteY6" fmla="*/ 107950 h 203200"/>
                <a:gd name="connsiteX7" fmla="*/ 336550 w 381000"/>
                <a:gd name="connsiteY7" fmla="*/ 127000 h 203200"/>
                <a:gd name="connsiteX8" fmla="*/ 355600 w 381000"/>
                <a:gd name="connsiteY8" fmla="*/ 171450 h 203200"/>
                <a:gd name="connsiteX9" fmla="*/ 381000 w 381000"/>
                <a:gd name="connsiteY9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203200">
                  <a:moveTo>
                    <a:pt x="0" y="0"/>
                  </a:moveTo>
                  <a:cubicBezTo>
                    <a:pt x="67411" y="26964"/>
                    <a:pt x="3224" y="1749"/>
                    <a:pt x="120650" y="44450"/>
                  </a:cubicBezTo>
                  <a:cubicBezTo>
                    <a:pt x="137646" y="50630"/>
                    <a:pt x="154571" y="57008"/>
                    <a:pt x="171450" y="63500"/>
                  </a:cubicBezTo>
                  <a:cubicBezTo>
                    <a:pt x="182089" y="67592"/>
                    <a:pt x="193005" y="71102"/>
                    <a:pt x="203200" y="76200"/>
                  </a:cubicBezTo>
                  <a:cubicBezTo>
                    <a:pt x="211667" y="80433"/>
                    <a:pt x="219899" y="85171"/>
                    <a:pt x="228600" y="88900"/>
                  </a:cubicBezTo>
                  <a:cubicBezTo>
                    <a:pt x="234752" y="91537"/>
                    <a:pt x="241383" y="92900"/>
                    <a:pt x="247650" y="95250"/>
                  </a:cubicBezTo>
                  <a:cubicBezTo>
                    <a:pt x="258323" y="99252"/>
                    <a:pt x="268984" y="103321"/>
                    <a:pt x="279400" y="107950"/>
                  </a:cubicBezTo>
                  <a:cubicBezTo>
                    <a:pt x="322420" y="127070"/>
                    <a:pt x="286434" y="116977"/>
                    <a:pt x="336550" y="127000"/>
                  </a:cubicBezTo>
                  <a:cubicBezTo>
                    <a:pt x="346980" y="168719"/>
                    <a:pt x="336110" y="137342"/>
                    <a:pt x="355600" y="171450"/>
                  </a:cubicBezTo>
                  <a:cubicBezTo>
                    <a:pt x="373380" y="202565"/>
                    <a:pt x="358352" y="191876"/>
                    <a:pt x="381000" y="2032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2076450" y="1600200"/>
              <a:ext cx="260350" cy="58183"/>
            </a:xfrm>
            <a:custGeom>
              <a:avLst/>
              <a:gdLst>
                <a:gd name="connsiteX0" fmla="*/ 0 w 260350"/>
                <a:gd name="connsiteY0" fmla="*/ 0 h 58183"/>
                <a:gd name="connsiteX1" fmla="*/ 152400 w 260350"/>
                <a:gd name="connsiteY1" fmla="*/ 25400 h 58183"/>
                <a:gd name="connsiteX2" fmla="*/ 184150 w 260350"/>
                <a:gd name="connsiteY2" fmla="*/ 31750 h 58183"/>
                <a:gd name="connsiteX3" fmla="*/ 215900 w 260350"/>
                <a:gd name="connsiteY3" fmla="*/ 44450 h 58183"/>
                <a:gd name="connsiteX4" fmla="*/ 234950 w 260350"/>
                <a:gd name="connsiteY4" fmla="*/ 57150 h 58183"/>
                <a:gd name="connsiteX5" fmla="*/ 260350 w 260350"/>
                <a:gd name="connsiteY5" fmla="*/ 57150 h 5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50" h="58183">
                  <a:moveTo>
                    <a:pt x="0" y="0"/>
                  </a:moveTo>
                  <a:cubicBezTo>
                    <a:pt x="173559" y="20419"/>
                    <a:pt x="51718" y="229"/>
                    <a:pt x="152400" y="25400"/>
                  </a:cubicBezTo>
                  <a:cubicBezTo>
                    <a:pt x="162871" y="28018"/>
                    <a:pt x="173812" y="28649"/>
                    <a:pt x="184150" y="31750"/>
                  </a:cubicBezTo>
                  <a:cubicBezTo>
                    <a:pt x="195068" y="35025"/>
                    <a:pt x="205705" y="39352"/>
                    <a:pt x="215900" y="44450"/>
                  </a:cubicBezTo>
                  <a:cubicBezTo>
                    <a:pt x="222726" y="47863"/>
                    <a:pt x="227612" y="55053"/>
                    <a:pt x="234950" y="57150"/>
                  </a:cubicBezTo>
                  <a:cubicBezTo>
                    <a:pt x="243091" y="59476"/>
                    <a:pt x="251883" y="57150"/>
                    <a:pt x="260350" y="5715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082800" y="2032000"/>
              <a:ext cx="355600" cy="190500"/>
            </a:xfrm>
            <a:custGeom>
              <a:avLst/>
              <a:gdLst>
                <a:gd name="connsiteX0" fmla="*/ 0 w 355600"/>
                <a:gd name="connsiteY0" fmla="*/ 190500 h 190500"/>
                <a:gd name="connsiteX1" fmla="*/ 31750 w 355600"/>
                <a:gd name="connsiteY1" fmla="*/ 184150 h 190500"/>
                <a:gd name="connsiteX2" fmla="*/ 76200 w 355600"/>
                <a:gd name="connsiteY2" fmla="*/ 165100 h 190500"/>
                <a:gd name="connsiteX3" fmla="*/ 139700 w 355600"/>
                <a:gd name="connsiteY3" fmla="*/ 152400 h 190500"/>
                <a:gd name="connsiteX4" fmla="*/ 165100 w 355600"/>
                <a:gd name="connsiteY4" fmla="*/ 139700 h 190500"/>
                <a:gd name="connsiteX5" fmla="*/ 215900 w 355600"/>
                <a:gd name="connsiteY5" fmla="*/ 120650 h 190500"/>
                <a:gd name="connsiteX6" fmla="*/ 228600 w 355600"/>
                <a:gd name="connsiteY6" fmla="*/ 95250 h 190500"/>
                <a:gd name="connsiteX7" fmla="*/ 247650 w 355600"/>
                <a:gd name="connsiteY7" fmla="*/ 88900 h 190500"/>
                <a:gd name="connsiteX8" fmla="*/ 260350 w 355600"/>
                <a:gd name="connsiteY8" fmla="*/ 63500 h 190500"/>
                <a:gd name="connsiteX9" fmla="*/ 304800 w 355600"/>
                <a:gd name="connsiteY9" fmla="*/ 44450 h 190500"/>
                <a:gd name="connsiteX10" fmla="*/ 336550 w 355600"/>
                <a:gd name="connsiteY10" fmla="*/ 12700 h 190500"/>
                <a:gd name="connsiteX11" fmla="*/ 355600 w 355600"/>
                <a:gd name="connsiteY1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00" h="190500">
                  <a:moveTo>
                    <a:pt x="0" y="190500"/>
                  </a:moveTo>
                  <a:cubicBezTo>
                    <a:pt x="10583" y="188383"/>
                    <a:pt x="21511" y="187563"/>
                    <a:pt x="31750" y="184150"/>
                  </a:cubicBezTo>
                  <a:cubicBezTo>
                    <a:pt x="74500" y="169900"/>
                    <a:pt x="40135" y="173423"/>
                    <a:pt x="76200" y="165100"/>
                  </a:cubicBezTo>
                  <a:cubicBezTo>
                    <a:pt x="97233" y="160246"/>
                    <a:pt x="118533" y="156633"/>
                    <a:pt x="139700" y="152400"/>
                  </a:cubicBezTo>
                  <a:cubicBezTo>
                    <a:pt x="148167" y="148167"/>
                    <a:pt x="156450" y="143545"/>
                    <a:pt x="165100" y="139700"/>
                  </a:cubicBezTo>
                  <a:cubicBezTo>
                    <a:pt x="187879" y="129576"/>
                    <a:pt x="194954" y="127632"/>
                    <a:pt x="215900" y="120650"/>
                  </a:cubicBezTo>
                  <a:cubicBezTo>
                    <a:pt x="220133" y="112183"/>
                    <a:pt x="221907" y="101943"/>
                    <a:pt x="228600" y="95250"/>
                  </a:cubicBezTo>
                  <a:cubicBezTo>
                    <a:pt x="233333" y="90517"/>
                    <a:pt x="242917" y="93633"/>
                    <a:pt x="247650" y="88900"/>
                  </a:cubicBezTo>
                  <a:cubicBezTo>
                    <a:pt x="254343" y="82207"/>
                    <a:pt x="254290" y="70772"/>
                    <a:pt x="260350" y="63500"/>
                  </a:cubicBezTo>
                  <a:cubicBezTo>
                    <a:pt x="271890" y="49652"/>
                    <a:pt x="288888" y="48428"/>
                    <a:pt x="304800" y="44450"/>
                  </a:cubicBezTo>
                  <a:cubicBezTo>
                    <a:pt x="324898" y="4254"/>
                    <a:pt x="305405" y="28272"/>
                    <a:pt x="336550" y="12700"/>
                  </a:cubicBezTo>
                  <a:cubicBezTo>
                    <a:pt x="343376" y="9287"/>
                    <a:pt x="355600" y="0"/>
                    <a:pt x="355600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2070100" y="2044568"/>
              <a:ext cx="203200" cy="95382"/>
            </a:xfrm>
            <a:custGeom>
              <a:avLst/>
              <a:gdLst>
                <a:gd name="connsiteX0" fmla="*/ 0 w 203200"/>
                <a:gd name="connsiteY0" fmla="*/ 95382 h 95382"/>
                <a:gd name="connsiteX1" fmla="*/ 63500 w 203200"/>
                <a:gd name="connsiteY1" fmla="*/ 76332 h 95382"/>
                <a:gd name="connsiteX2" fmla="*/ 82550 w 203200"/>
                <a:gd name="connsiteY2" fmla="*/ 63632 h 95382"/>
                <a:gd name="connsiteX3" fmla="*/ 101600 w 203200"/>
                <a:gd name="connsiteY3" fmla="*/ 57282 h 95382"/>
                <a:gd name="connsiteX4" fmla="*/ 127000 w 203200"/>
                <a:gd name="connsiteY4" fmla="*/ 44582 h 95382"/>
                <a:gd name="connsiteX5" fmla="*/ 171450 w 203200"/>
                <a:gd name="connsiteY5" fmla="*/ 12832 h 95382"/>
                <a:gd name="connsiteX6" fmla="*/ 203200 w 203200"/>
                <a:gd name="connsiteY6" fmla="*/ 132 h 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200" h="95382">
                  <a:moveTo>
                    <a:pt x="0" y="95382"/>
                  </a:moveTo>
                  <a:cubicBezTo>
                    <a:pt x="29743" y="89433"/>
                    <a:pt x="35653" y="90256"/>
                    <a:pt x="63500" y="76332"/>
                  </a:cubicBezTo>
                  <a:cubicBezTo>
                    <a:pt x="70326" y="72919"/>
                    <a:pt x="75724" y="67045"/>
                    <a:pt x="82550" y="63632"/>
                  </a:cubicBezTo>
                  <a:cubicBezTo>
                    <a:pt x="88537" y="60639"/>
                    <a:pt x="95448" y="59919"/>
                    <a:pt x="101600" y="57282"/>
                  </a:cubicBezTo>
                  <a:cubicBezTo>
                    <a:pt x="110301" y="53553"/>
                    <a:pt x="118533" y="48815"/>
                    <a:pt x="127000" y="44582"/>
                  </a:cubicBezTo>
                  <a:cubicBezTo>
                    <a:pt x="148623" y="12147"/>
                    <a:pt x="128731" y="34192"/>
                    <a:pt x="171450" y="12832"/>
                  </a:cubicBezTo>
                  <a:cubicBezTo>
                    <a:pt x="201546" y="-2216"/>
                    <a:pt x="178695" y="132"/>
                    <a:pt x="203200" y="132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095500" y="1536700"/>
              <a:ext cx="330200" cy="120650"/>
            </a:xfrm>
            <a:custGeom>
              <a:avLst/>
              <a:gdLst>
                <a:gd name="connsiteX0" fmla="*/ 0 w 330200"/>
                <a:gd name="connsiteY0" fmla="*/ 0 h 120650"/>
                <a:gd name="connsiteX1" fmla="*/ 177800 w 330200"/>
                <a:gd name="connsiteY1" fmla="*/ 12700 h 120650"/>
                <a:gd name="connsiteX2" fmla="*/ 190500 w 330200"/>
                <a:gd name="connsiteY2" fmla="*/ 38100 h 120650"/>
                <a:gd name="connsiteX3" fmla="*/ 209550 w 330200"/>
                <a:gd name="connsiteY3" fmla="*/ 44450 h 120650"/>
                <a:gd name="connsiteX4" fmla="*/ 234950 w 330200"/>
                <a:gd name="connsiteY4" fmla="*/ 57150 h 120650"/>
                <a:gd name="connsiteX5" fmla="*/ 254000 w 330200"/>
                <a:gd name="connsiteY5" fmla="*/ 69850 h 120650"/>
                <a:gd name="connsiteX6" fmla="*/ 279400 w 330200"/>
                <a:gd name="connsiteY6" fmla="*/ 76200 h 120650"/>
                <a:gd name="connsiteX7" fmla="*/ 317500 w 330200"/>
                <a:gd name="connsiteY7" fmla="*/ 101600 h 120650"/>
                <a:gd name="connsiteX8" fmla="*/ 330200 w 330200"/>
                <a:gd name="connsiteY8" fmla="*/ 12065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00" h="120650">
                  <a:moveTo>
                    <a:pt x="0" y="0"/>
                  </a:moveTo>
                  <a:cubicBezTo>
                    <a:pt x="59267" y="4233"/>
                    <a:pt x="119536" y="1047"/>
                    <a:pt x="177800" y="12700"/>
                  </a:cubicBezTo>
                  <a:cubicBezTo>
                    <a:pt x="187082" y="14556"/>
                    <a:pt x="183807" y="31407"/>
                    <a:pt x="190500" y="38100"/>
                  </a:cubicBezTo>
                  <a:cubicBezTo>
                    <a:pt x="195233" y="42833"/>
                    <a:pt x="203398" y="41813"/>
                    <a:pt x="209550" y="44450"/>
                  </a:cubicBezTo>
                  <a:cubicBezTo>
                    <a:pt x="218251" y="48179"/>
                    <a:pt x="226731" y="52454"/>
                    <a:pt x="234950" y="57150"/>
                  </a:cubicBezTo>
                  <a:cubicBezTo>
                    <a:pt x="241576" y="60936"/>
                    <a:pt x="246985" y="66844"/>
                    <a:pt x="254000" y="69850"/>
                  </a:cubicBezTo>
                  <a:cubicBezTo>
                    <a:pt x="262022" y="73288"/>
                    <a:pt x="270933" y="74083"/>
                    <a:pt x="279400" y="76200"/>
                  </a:cubicBezTo>
                  <a:cubicBezTo>
                    <a:pt x="292100" y="84667"/>
                    <a:pt x="309033" y="88900"/>
                    <a:pt x="317500" y="101600"/>
                  </a:cubicBezTo>
                  <a:lnTo>
                    <a:pt x="330200" y="120650"/>
                  </a:ln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103066" y="2025648"/>
              <a:ext cx="103896" cy="50800"/>
            </a:xfrm>
            <a:custGeom>
              <a:avLst/>
              <a:gdLst>
                <a:gd name="connsiteX0" fmla="*/ 0 w 103896"/>
                <a:gd name="connsiteY0" fmla="*/ 50800 h 50800"/>
                <a:gd name="connsiteX1" fmla="*/ 57150 w 103896"/>
                <a:gd name="connsiteY1" fmla="*/ 31750 h 50800"/>
                <a:gd name="connsiteX2" fmla="*/ 101600 w 103896"/>
                <a:gd name="connsiteY2" fmla="*/ 19050 h 50800"/>
                <a:gd name="connsiteX3" fmla="*/ 101600 w 103896"/>
                <a:gd name="connsiteY3" fmla="*/ 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96" h="50800">
                  <a:moveTo>
                    <a:pt x="0" y="50800"/>
                  </a:moveTo>
                  <a:cubicBezTo>
                    <a:pt x="74338" y="35932"/>
                    <a:pt x="-7115" y="55119"/>
                    <a:pt x="57150" y="31750"/>
                  </a:cubicBezTo>
                  <a:cubicBezTo>
                    <a:pt x="71632" y="26484"/>
                    <a:pt x="89061" y="28007"/>
                    <a:pt x="101600" y="19050"/>
                  </a:cubicBezTo>
                  <a:cubicBezTo>
                    <a:pt x="106767" y="15359"/>
                    <a:pt x="101600" y="6350"/>
                    <a:pt x="10160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2987073" y="1587887"/>
              <a:ext cx="1174750" cy="147540"/>
            </a:xfrm>
            <a:prstGeom prst="trapezoid">
              <a:avLst/>
            </a:prstGeom>
            <a:solidFill>
              <a:srgbClr val="D6DC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785216" y="3543669"/>
            <a:ext cx="3420000" cy="2891016"/>
            <a:chOff x="1556616" y="3543669"/>
            <a:chExt cx="3420000" cy="2891016"/>
          </a:xfrm>
        </p:grpSpPr>
        <p:sp>
          <p:nvSpPr>
            <p:cNvPr id="13" name="직사각형 12"/>
            <p:cNvSpPr/>
            <p:nvPr/>
          </p:nvSpPr>
          <p:spPr>
            <a:xfrm>
              <a:off x="2450366" y="4634685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/>
            <p:cNvSpPr/>
            <p:nvPr/>
          </p:nvSpPr>
          <p:spPr>
            <a:xfrm>
              <a:off x="2090366" y="5894685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56616" y="4163990"/>
              <a:ext cx="3420000" cy="108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용어 사전 - Beam Rifle (빔 라이플)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957"/>
            <a:stretch/>
          </p:blipFill>
          <p:spPr bwMode="auto">
            <a:xfrm rot="20663803" flipH="1">
              <a:off x="2086640" y="3543669"/>
              <a:ext cx="2830552" cy="1780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556616" y="4163990"/>
              <a:ext cx="836272" cy="1080000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2588094" y="4788650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74700" y="633730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예시 이미지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576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레이저 계열 무기</a:t>
            </a:r>
            <a:endParaRPr lang="ko-KR" altLang="en-US" dirty="0"/>
          </a:p>
        </p:txBody>
      </p:sp>
      <p:sp>
        <p:nvSpPr>
          <p:cNvPr id="31" name="내용 개체 틀 1"/>
          <p:cNvSpPr>
            <a:spLocks noGrp="1"/>
          </p:cNvSpPr>
          <p:nvPr>
            <p:ph idx="1"/>
          </p:nvPr>
        </p:nvSpPr>
        <p:spPr>
          <a:xfrm>
            <a:off x="5780972" y="900614"/>
            <a:ext cx="5572828" cy="5276349"/>
          </a:xfrm>
        </p:spPr>
        <p:txBody>
          <a:bodyPr/>
          <a:lstStyle/>
          <a:p>
            <a:r>
              <a:rPr lang="ko-KR" altLang="en-US" dirty="0" err="1" smtClean="0"/>
              <a:t>에너지포</a:t>
            </a:r>
            <a:endParaRPr lang="en-US" altLang="ko-KR" dirty="0"/>
          </a:p>
          <a:p>
            <a:pPr lvl="1"/>
            <a:r>
              <a:rPr lang="ko-KR" altLang="en-US" dirty="0"/>
              <a:t>디자인 방향</a:t>
            </a:r>
            <a:endParaRPr lang="en-US" altLang="ko-KR" dirty="0"/>
          </a:p>
          <a:p>
            <a:pPr lvl="2"/>
            <a:r>
              <a:rPr lang="ko-KR" altLang="en-US" dirty="0" smtClean="0"/>
              <a:t>에너지를 모아 직선상의 모든 적을 관통하는 강력한 빔을 쏘는 무기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위아래에서 포신이 길게 뻗어있고</a:t>
            </a:r>
            <a:r>
              <a:rPr lang="en-US" altLang="ko-KR" dirty="0"/>
              <a:t> </a:t>
            </a:r>
            <a:r>
              <a:rPr lang="ko-KR" altLang="en-US" dirty="0" smtClean="0"/>
              <a:t>안쪽에 빨간색 선으로 마감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몸체는 흰색 바탕에 검은색 선으로 구성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몸체 중앙엔 빨간색 에너지가 차있는 배터리가 내장됨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px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총 </a:t>
            </a:r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en-US" altLang="ko-KR" dirty="0" smtClean="0"/>
              <a:t>900*300</a:t>
            </a:r>
            <a:endParaRPr lang="en-US" altLang="ko-KR" dirty="0"/>
          </a:p>
          <a:p>
            <a:pPr lvl="2"/>
            <a:r>
              <a:rPr lang="ko-KR" altLang="en-US" dirty="0"/>
              <a:t>포신 </a:t>
            </a:r>
            <a:r>
              <a:rPr lang="ko-KR" altLang="en-US" dirty="0" smtClean="0"/>
              <a:t>크기 </a:t>
            </a:r>
            <a:r>
              <a:rPr lang="en-US" altLang="ko-KR" dirty="0"/>
              <a:t>: </a:t>
            </a:r>
            <a:r>
              <a:rPr lang="en-US" altLang="ko-KR" dirty="0" smtClean="0"/>
              <a:t>400*300</a:t>
            </a:r>
            <a:endParaRPr lang="en-US" altLang="ko-KR" dirty="0"/>
          </a:p>
          <a:p>
            <a:pPr lvl="2"/>
            <a:r>
              <a:rPr lang="ko-KR" altLang="en-US" dirty="0"/>
              <a:t>몸체 </a:t>
            </a:r>
            <a:r>
              <a:rPr lang="ko-KR" altLang="en-US" dirty="0" smtClean="0"/>
              <a:t>크기 </a:t>
            </a:r>
            <a:r>
              <a:rPr lang="en-US" altLang="ko-KR" dirty="0"/>
              <a:t>: </a:t>
            </a:r>
            <a:r>
              <a:rPr lang="en-US" altLang="ko-KR" dirty="0" smtClean="0"/>
              <a:t>500*300</a:t>
            </a:r>
          </a:p>
          <a:p>
            <a:pPr lvl="2"/>
            <a:r>
              <a:rPr lang="ko-KR" altLang="en-US" dirty="0" smtClean="0"/>
              <a:t>배터리 크기 </a:t>
            </a:r>
            <a:r>
              <a:rPr lang="en-US" altLang="ko-KR" dirty="0"/>
              <a:t>: </a:t>
            </a:r>
            <a:r>
              <a:rPr lang="en-US" altLang="ko-KR" dirty="0" smtClean="0"/>
              <a:t>200*200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675929" y="4634685"/>
            <a:ext cx="720000" cy="1260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>
            <a:off x="2315929" y="5894685"/>
            <a:ext cx="1440000" cy="540000"/>
          </a:xfrm>
          <a:prstGeom prst="trapezoid">
            <a:avLst/>
          </a:prstGeom>
          <a:solidFill>
            <a:srgbClr val="76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74700" y="633730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예시 이미지</a:t>
            </a:r>
            <a:endParaRPr lang="ko-KR" altLang="en-US" sz="1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554748" y="1432118"/>
            <a:ext cx="3810447" cy="2228432"/>
            <a:chOff x="1554748" y="1432118"/>
            <a:chExt cx="3810447" cy="2228432"/>
          </a:xfrm>
        </p:grpSpPr>
        <p:sp>
          <p:nvSpPr>
            <p:cNvPr id="4" name="직사각형 3"/>
            <p:cNvSpPr/>
            <p:nvPr/>
          </p:nvSpPr>
          <p:spPr>
            <a:xfrm>
              <a:off x="2551966" y="1860550"/>
              <a:ext cx="720000" cy="126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/>
            <p:cNvSpPr/>
            <p:nvPr/>
          </p:nvSpPr>
          <p:spPr>
            <a:xfrm>
              <a:off x="2191966" y="3120550"/>
              <a:ext cx="1440000" cy="540000"/>
            </a:xfrm>
            <a:prstGeom prst="trapezoid">
              <a:avLst/>
            </a:prstGeom>
            <a:solidFill>
              <a:srgbClr val="7671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554748" y="1432118"/>
              <a:ext cx="2201182" cy="80895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453845" y="2101851"/>
              <a:ext cx="1911350" cy="1392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41700" y="1432118"/>
              <a:ext cx="1911350" cy="1556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768075" y="1534094"/>
              <a:ext cx="1597120" cy="536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768075" y="2092278"/>
              <a:ext cx="1597120" cy="536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41670" y="1515337"/>
              <a:ext cx="868517" cy="656125"/>
            </a:xfrm>
            <a:prstGeom prst="rect">
              <a:avLst/>
            </a:prstGeom>
            <a:solidFill>
              <a:srgbClr val="D6DC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42707" y="1638279"/>
              <a:ext cx="679216" cy="39399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689694" y="1938342"/>
              <a:ext cx="444543" cy="4445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타원 47"/>
          <p:cNvSpPr/>
          <p:nvPr/>
        </p:nvSpPr>
        <p:spPr>
          <a:xfrm>
            <a:off x="2830002" y="4911934"/>
            <a:ext cx="444543" cy="444543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05539" y="4140200"/>
            <a:ext cx="3625979" cy="1079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r="49813"/>
          <a:stretch/>
        </p:blipFill>
        <p:spPr>
          <a:xfrm>
            <a:off x="1634218" y="3937000"/>
            <a:ext cx="1997748" cy="139888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l="49588" t="36071" r="1917" b="39929"/>
          <a:stretch/>
        </p:blipFill>
        <p:spPr>
          <a:xfrm>
            <a:off x="3422651" y="4138288"/>
            <a:ext cx="1930399" cy="29926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rcRect l="48790" t="61024" r="2715" b="14976"/>
          <a:stretch/>
        </p:blipFill>
        <p:spPr>
          <a:xfrm>
            <a:off x="3401119" y="4906498"/>
            <a:ext cx="1930399" cy="2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540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5174</TotalTime>
  <Words>906</Words>
  <Application>Microsoft Office PowerPoint</Application>
  <PresentationFormat>와이드스크린</PresentationFormat>
  <Paragraphs>397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Wingdings</vt:lpstr>
      <vt:lpstr>맑은 고딕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1. 포탑 본체</vt:lpstr>
      <vt:lpstr>2. 소총 계열 무기</vt:lpstr>
      <vt:lpstr>2. 소총 계열 무기</vt:lpstr>
      <vt:lpstr>2. 소총 계열 무기</vt:lpstr>
      <vt:lpstr>3. 레이저 계열 무기</vt:lpstr>
      <vt:lpstr>3. 레이저 계열 무기</vt:lpstr>
      <vt:lpstr>4. 미사일 계열 무기</vt:lpstr>
      <vt:lpstr>4. 미사일 계열 무기</vt:lpstr>
      <vt:lpstr>PowerPoint 프레젠테이션</vt:lpstr>
      <vt:lpstr>1. 투사체</vt:lpstr>
      <vt:lpstr>1. 투사체</vt:lpstr>
      <vt:lpstr>PowerPoint 프레젠테이션</vt:lpstr>
      <vt:lpstr>PowerPoint 프레젠테이션</vt:lpstr>
      <vt:lpstr>1. UI</vt:lpstr>
      <vt:lpstr>PowerPoint 프레젠테이션</vt:lpstr>
      <vt:lpstr>1. 군부대</vt:lpstr>
      <vt:lpstr>1. 군부대</vt:lpstr>
      <vt:lpstr>2. 숲 </vt:lpstr>
      <vt:lpstr>PowerPoint 프레젠테이션</vt:lpstr>
      <vt:lpstr>1. 사령부</vt:lpstr>
      <vt:lpstr>2. 발전소</vt:lpstr>
      <vt:lpstr>2. 발전소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Arsaber Justin</cp:lastModifiedBy>
  <cp:revision>918</cp:revision>
  <dcterms:created xsi:type="dcterms:W3CDTF">2017-05-29T09:12:16Z</dcterms:created>
  <dcterms:modified xsi:type="dcterms:W3CDTF">2020-09-27T12:33:08Z</dcterms:modified>
</cp:coreProperties>
</file>